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6" r:id="rId5"/>
    <p:sldId id="258" r:id="rId6"/>
    <p:sldId id="261" r:id="rId7"/>
    <p:sldId id="262" r:id="rId8"/>
    <p:sldId id="264" r:id="rId9"/>
    <p:sldId id="266" r:id="rId10"/>
    <p:sldId id="270" r:id="rId11"/>
    <p:sldId id="271" r:id="rId12"/>
    <p:sldId id="272" r:id="rId13"/>
    <p:sldId id="292" r:id="rId14"/>
    <p:sldId id="293" r:id="rId15"/>
    <p:sldId id="294" r:id="rId16"/>
    <p:sldId id="273" r:id="rId17"/>
    <p:sldId id="283" r:id="rId18"/>
    <p:sldId id="288" r:id="rId19"/>
    <p:sldId id="289" r:id="rId20"/>
    <p:sldId id="290" r:id="rId21"/>
    <p:sldId id="29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5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Pilhofer" initials="SP" lastIdx="1" clrIdx="0">
    <p:extLst>
      <p:ext uri="{19B8F6BF-5375-455C-9EA6-DF929625EA0E}">
        <p15:presenceInfo xmlns:p15="http://schemas.microsoft.com/office/powerpoint/2012/main" userId="S-1-5-21-1473414826-3196134726-2256559419-173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50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7" autoAdjust="0"/>
    <p:restoredTop sz="77473" autoAdjust="0"/>
  </p:normalViewPr>
  <p:slideViewPr>
    <p:cSldViewPr snapToGrid="0" showGuides="1">
      <p:cViewPr varScale="1">
        <p:scale>
          <a:sx n="57" d="100"/>
          <a:sy n="57" d="100"/>
        </p:scale>
        <p:origin x="1206" y="60"/>
      </p:cViewPr>
      <p:guideLst>
        <p:guide orient="horz" pos="2160"/>
        <p:guide pos="758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03T10:41:11.082" idx="1">
    <p:pos x="3415" y="373"/>
    <p:text>All red text signifies an item that needs to be customized based on your school.  Before you present this to parents, please make sure you've customized all the red text and that the text color is changed back to black/white (whatever color the rest of the text around it is)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50ECFFFC-E562-4574-94D3-3F1834365A23}" type="datetimeFigureOut">
              <a:rPr lang="en-US" smtClean="0"/>
              <a:t>12/3/2020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AF6F472-95B4-44E4-BF6E-1F88FB99F90B}" type="slidenum">
              <a:rPr lang="en-US" smtClean="0"/>
              <a:t>‹#›</a:t>
            </a:fld>
            <a:endParaRPr lang="en-US"/>
          </a:p>
        </p:txBody>
      </p:sp>
    </p:spTree>
    <p:extLst>
      <p:ext uri="{BB962C8B-B14F-4D97-AF65-F5344CB8AC3E}">
        <p14:creationId xmlns:p14="http://schemas.microsoft.com/office/powerpoint/2010/main" val="2484804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5E874D50-CBB2-4E15-AC3D-C04B24D38D40}" type="datetimeFigureOut">
              <a:rPr lang="en-US" smtClean="0"/>
              <a:t>12/3/2020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B8AB20-FD6C-448C-A201-56728CB21BB1}" type="slidenum">
              <a:rPr lang="en-US" smtClean="0"/>
              <a:t>‹#›</a:t>
            </a:fld>
            <a:endParaRPr lang="en-US"/>
          </a:p>
        </p:txBody>
      </p:sp>
    </p:spTree>
    <p:extLst>
      <p:ext uri="{BB962C8B-B14F-4D97-AF65-F5344CB8AC3E}">
        <p14:creationId xmlns:p14="http://schemas.microsoft.com/office/powerpoint/2010/main" val="428180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1B8AB20-FD6C-448C-A201-56728CB21BB1}" type="slidenum">
              <a:rPr lang="en-US" smtClean="0"/>
              <a:t>1</a:t>
            </a:fld>
            <a:endParaRPr lang="en-US"/>
          </a:p>
        </p:txBody>
      </p:sp>
    </p:spTree>
    <p:extLst>
      <p:ext uri="{BB962C8B-B14F-4D97-AF65-F5344CB8AC3E}">
        <p14:creationId xmlns:p14="http://schemas.microsoft.com/office/powerpoint/2010/main" val="6174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a:t>2 min</a:t>
            </a:r>
          </a:p>
          <a:p>
            <a:pPr marL="0" lvl="1"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D1B8AB20-FD6C-448C-A201-56728CB21BB1}" type="slidenum">
              <a:rPr lang="en-US" smtClean="0"/>
              <a:t>13</a:t>
            </a:fld>
            <a:endParaRPr lang="en-US"/>
          </a:p>
        </p:txBody>
      </p:sp>
    </p:spTree>
    <p:extLst>
      <p:ext uri="{BB962C8B-B14F-4D97-AF65-F5344CB8AC3E}">
        <p14:creationId xmlns:p14="http://schemas.microsoft.com/office/powerpoint/2010/main" val="107692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p:txBody>
      </p:sp>
      <p:sp>
        <p:nvSpPr>
          <p:cNvPr id="4" name="Slide Number Placeholder 3"/>
          <p:cNvSpPr>
            <a:spLocks noGrp="1"/>
          </p:cNvSpPr>
          <p:nvPr>
            <p:ph type="sldNum" sz="quarter" idx="10"/>
          </p:nvPr>
        </p:nvSpPr>
        <p:spPr/>
        <p:txBody>
          <a:bodyPr/>
          <a:lstStyle/>
          <a:p>
            <a:fld id="{D1B8AB20-FD6C-448C-A201-56728CB21BB1}" type="slidenum">
              <a:rPr lang="en-US" smtClean="0"/>
              <a:t>14</a:t>
            </a:fld>
            <a:endParaRPr lang="en-US"/>
          </a:p>
        </p:txBody>
      </p:sp>
    </p:spTree>
    <p:extLst>
      <p:ext uri="{BB962C8B-B14F-4D97-AF65-F5344CB8AC3E}">
        <p14:creationId xmlns:p14="http://schemas.microsoft.com/office/powerpoint/2010/main" val="61763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p:txBody>
      </p:sp>
      <p:sp>
        <p:nvSpPr>
          <p:cNvPr id="4" name="Slide Number Placeholder 3"/>
          <p:cNvSpPr>
            <a:spLocks noGrp="1"/>
          </p:cNvSpPr>
          <p:nvPr>
            <p:ph type="sldNum" sz="quarter" idx="10"/>
          </p:nvPr>
        </p:nvSpPr>
        <p:spPr/>
        <p:txBody>
          <a:bodyPr/>
          <a:lstStyle/>
          <a:p>
            <a:fld id="{D1B8AB20-FD6C-448C-A201-56728CB21BB1}" type="slidenum">
              <a:rPr lang="en-US" smtClean="0"/>
              <a:t>15</a:t>
            </a:fld>
            <a:endParaRPr lang="en-US"/>
          </a:p>
        </p:txBody>
      </p:sp>
    </p:spTree>
    <p:extLst>
      <p:ext uri="{BB962C8B-B14F-4D97-AF65-F5344CB8AC3E}">
        <p14:creationId xmlns:p14="http://schemas.microsoft.com/office/powerpoint/2010/main" val="193012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8AB20-FD6C-448C-A201-56728CB21BB1}" type="slidenum">
              <a:rPr lang="en-US" smtClean="0"/>
              <a:t>16</a:t>
            </a:fld>
            <a:endParaRPr lang="en-US"/>
          </a:p>
        </p:txBody>
      </p:sp>
    </p:spTree>
    <p:extLst>
      <p:ext uri="{BB962C8B-B14F-4D97-AF65-F5344CB8AC3E}">
        <p14:creationId xmlns:p14="http://schemas.microsoft.com/office/powerpoint/2010/main" val="162735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smtClean="0"/>
              <a:t>min</a:t>
            </a:r>
            <a:endParaRPr lang="en-US" dirty="0"/>
          </a:p>
        </p:txBody>
      </p:sp>
      <p:sp>
        <p:nvSpPr>
          <p:cNvPr id="4" name="Slide Number Placeholder 3"/>
          <p:cNvSpPr>
            <a:spLocks noGrp="1"/>
          </p:cNvSpPr>
          <p:nvPr>
            <p:ph type="sldNum" sz="quarter" idx="10"/>
          </p:nvPr>
        </p:nvSpPr>
        <p:spPr/>
        <p:txBody>
          <a:bodyPr/>
          <a:lstStyle/>
          <a:p>
            <a:fld id="{D1B8AB20-FD6C-448C-A201-56728CB21BB1}" type="slidenum">
              <a:rPr lang="en-US" smtClean="0"/>
              <a:t>17</a:t>
            </a:fld>
            <a:endParaRPr lang="en-US"/>
          </a:p>
        </p:txBody>
      </p:sp>
    </p:spTree>
    <p:extLst>
      <p:ext uri="{BB962C8B-B14F-4D97-AF65-F5344CB8AC3E}">
        <p14:creationId xmlns:p14="http://schemas.microsoft.com/office/powerpoint/2010/main" val="171097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10"/>
          </p:nvPr>
        </p:nvSpPr>
        <p:spPr/>
        <p:txBody>
          <a:bodyPr/>
          <a:lstStyle/>
          <a:p>
            <a:fld id="{D1B8AB20-FD6C-448C-A201-56728CB21BB1}" type="slidenum">
              <a:rPr lang="en-US" smtClean="0"/>
              <a:t>2</a:t>
            </a:fld>
            <a:endParaRPr lang="en-US"/>
          </a:p>
        </p:txBody>
      </p:sp>
    </p:spTree>
    <p:extLst>
      <p:ext uri="{BB962C8B-B14F-4D97-AF65-F5344CB8AC3E}">
        <p14:creationId xmlns:p14="http://schemas.microsoft.com/office/powerpoint/2010/main" val="32048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min</a:t>
            </a:r>
          </a:p>
        </p:txBody>
      </p:sp>
      <p:sp>
        <p:nvSpPr>
          <p:cNvPr id="4" name="Slide Number Placeholder 3"/>
          <p:cNvSpPr>
            <a:spLocks noGrp="1"/>
          </p:cNvSpPr>
          <p:nvPr>
            <p:ph type="sldNum" sz="quarter" idx="10"/>
          </p:nvPr>
        </p:nvSpPr>
        <p:spPr/>
        <p:txBody>
          <a:bodyPr/>
          <a:lstStyle/>
          <a:p>
            <a:fld id="{D1B8AB20-FD6C-448C-A201-56728CB21BB1}" type="slidenum">
              <a:rPr lang="en-US" smtClean="0"/>
              <a:t>4</a:t>
            </a:fld>
            <a:endParaRPr lang="en-US"/>
          </a:p>
        </p:txBody>
      </p:sp>
    </p:spTree>
    <p:extLst>
      <p:ext uri="{BB962C8B-B14F-4D97-AF65-F5344CB8AC3E}">
        <p14:creationId xmlns:p14="http://schemas.microsoft.com/office/powerpoint/2010/main" val="316753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p:txBody>
      </p:sp>
      <p:sp>
        <p:nvSpPr>
          <p:cNvPr id="4" name="Slide Number Placeholder 3"/>
          <p:cNvSpPr>
            <a:spLocks noGrp="1"/>
          </p:cNvSpPr>
          <p:nvPr>
            <p:ph type="sldNum" sz="quarter" idx="10"/>
          </p:nvPr>
        </p:nvSpPr>
        <p:spPr/>
        <p:txBody>
          <a:bodyPr/>
          <a:lstStyle/>
          <a:p>
            <a:fld id="{D1B8AB20-FD6C-448C-A201-56728CB21BB1}" type="slidenum">
              <a:rPr lang="en-US" smtClean="0"/>
              <a:t>6</a:t>
            </a:fld>
            <a:endParaRPr lang="en-US"/>
          </a:p>
        </p:txBody>
      </p:sp>
    </p:spTree>
    <p:extLst>
      <p:ext uri="{BB962C8B-B14F-4D97-AF65-F5344CB8AC3E}">
        <p14:creationId xmlns:p14="http://schemas.microsoft.com/office/powerpoint/2010/main" val="9965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10</a:t>
            </a:r>
            <a:r>
              <a:rPr lang="en-US" b="0" baseline="0" dirty="0"/>
              <a:t> min total for all goal/strategy slides</a:t>
            </a:r>
          </a:p>
          <a:p>
            <a:endParaRPr lang="en-US" dirty="0"/>
          </a:p>
        </p:txBody>
      </p:sp>
      <p:sp>
        <p:nvSpPr>
          <p:cNvPr id="4" name="Slide Number Placeholder 3"/>
          <p:cNvSpPr>
            <a:spLocks noGrp="1"/>
          </p:cNvSpPr>
          <p:nvPr>
            <p:ph type="sldNum" sz="quarter" idx="10"/>
          </p:nvPr>
        </p:nvSpPr>
        <p:spPr/>
        <p:txBody>
          <a:bodyPr/>
          <a:lstStyle/>
          <a:p>
            <a:fld id="{D1B8AB20-FD6C-448C-A201-56728CB21BB1}" type="slidenum">
              <a:rPr lang="en-US" smtClean="0"/>
              <a:t>7</a:t>
            </a:fld>
            <a:endParaRPr lang="en-US"/>
          </a:p>
        </p:txBody>
      </p:sp>
    </p:spTree>
    <p:extLst>
      <p:ext uri="{BB962C8B-B14F-4D97-AF65-F5344CB8AC3E}">
        <p14:creationId xmlns:p14="http://schemas.microsoft.com/office/powerpoint/2010/main" val="383439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8AB20-FD6C-448C-A201-56728CB21BB1}" type="slidenum">
              <a:rPr lang="en-US" smtClean="0"/>
              <a:t>8</a:t>
            </a:fld>
            <a:endParaRPr lang="en-US"/>
          </a:p>
        </p:txBody>
      </p:sp>
    </p:spTree>
    <p:extLst>
      <p:ext uri="{BB962C8B-B14F-4D97-AF65-F5344CB8AC3E}">
        <p14:creationId xmlns:p14="http://schemas.microsoft.com/office/powerpoint/2010/main" val="172271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8AB20-FD6C-448C-A201-56728CB21BB1}" type="slidenum">
              <a:rPr lang="en-US" smtClean="0"/>
              <a:t>9</a:t>
            </a:fld>
            <a:endParaRPr lang="en-US"/>
          </a:p>
        </p:txBody>
      </p:sp>
    </p:spTree>
    <p:extLst>
      <p:ext uri="{BB962C8B-B14F-4D97-AF65-F5344CB8AC3E}">
        <p14:creationId xmlns:p14="http://schemas.microsoft.com/office/powerpoint/2010/main" val="426032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p:txBody>
      </p:sp>
      <p:sp>
        <p:nvSpPr>
          <p:cNvPr id="4" name="Slide Number Placeholder 3"/>
          <p:cNvSpPr>
            <a:spLocks noGrp="1"/>
          </p:cNvSpPr>
          <p:nvPr>
            <p:ph type="sldNum" sz="quarter" idx="10"/>
          </p:nvPr>
        </p:nvSpPr>
        <p:spPr/>
        <p:txBody>
          <a:bodyPr/>
          <a:lstStyle/>
          <a:p>
            <a:fld id="{D1B8AB20-FD6C-448C-A201-56728CB21BB1}" type="slidenum">
              <a:rPr lang="en-US" smtClean="0"/>
              <a:t>10</a:t>
            </a:fld>
            <a:endParaRPr lang="en-US"/>
          </a:p>
        </p:txBody>
      </p:sp>
    </p:spTree>
    <p:extLst>
      <p:ext uri="{BB962C8B-B14F-4D97-AF65-F5344CB8AC3E}">
        <p14:creationId xmlns:p14="http://schemas.microsoft.com/office/powerpoint/2010/main" val="421907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p:txBody>
      </p:sp>
      <p:sp>
        <p:nvSpPr>
          <p:cNvPr id="4" name="Slide Number Placeholder 3"/>
          <p:cNvSpPr>
            <a:spLocks noGrp="1"/>
          </p:cNvSpPr>
          <p:nvPr>
            <p:ph type="sldNum" sz="quarter" idx="10"/>
          </p:nvPr>
        </p:nvSpPr>
        <p:spPr/>
        <p:txBody>
          <a:bodyPr/>
          <a:lstStyle/>
          <a:p>
            <a:fld id="{D1B8AB20-FD6C-448C-A201-56728CB21BB1}" type="slidenum">
              <a:rPr lang="en-US" smtClean="0"/>
              <a:t>11</a:t>
            </a:fld>
            <a:endParaRPr lang="en-US"/>
          </a:p>
        </p:txBody>
      </p:sp>
    </p:spTree>
    <p:extLst>
      <p:ext uri="{BB962C8B-B14F-4D97-AF65-F5344CB8AC3E}">
        <p14:creationId xmlns:p14="http://schemas.microsoft.com/office/powerpoint/2010/main" val="180141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ound Diagonal Corner Rectangle 12"/>
          <p:cNvSpPr/>
          <p:nvPr userDrawn="1"/>
        </p:nvSpPr>
        <p:spPr>
          <a:xfrm>
            <a:off x="148417" y="161167"/>
            <a:ext cx="5799094" cy="2659181"/>
          </a:xfrm>
          <a:prstGeom prst="round2DiagRect">
            <a:avLst>
              <a:gd name="adj1" fmla="val 0"/>
              <a:gd name="adj2" fmla="val 4027"/>
            </a:avLst>
          </a:prstGeom>
          <a:solidFill>
            <a:srgbClr val="00958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800" dirty="0"/>
          </a:p>
        </p:txBody>
      </p:sp>
      <p:sp>
        <p:nvSpPr>
          <p:cNvPr id="14" name="Round Diagonal Corner Rectangle 13"/>
          <p:cNvSpPr/>
          <p:nvPr userDrawn="1"/>
        </p:nvSpPr>
        <p:spPr>
          <a:xfrm>
            <a:off x="6019899" y="4238183"/>
            <a:ext cx="3017331" cy="1837134"/>
          </a:xfrm>
          <a:prstGeom prst="round2DiagRect">
            <a:avLst>
              <a:gd name="adj1" fmla="val 612"/>
              <a:gd name="adj2" fmla="val 10771"/>
            </a:avLst>
          </a:prstGeom>
          <a:solidFill>
            <a:srgbClr val="850C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800" dirty="0"/>
          </a:p>
        </p:txBody>
      </p:sp>
      <p:sp>
        <p:nvSpPr>
          <p:cNvPr id="15" name="Round Diagonal Corner Rectangle 14"/>
          <p:cNvSpPr/>
          <p:nvPr userDrawn="1"/>
        </p:nvSpPr>
        <p:spPr>
          <a:xfrm>
            <a:off x="6031399" y="6137550"/>
            <a:ext cx="3017331" cy="587400"/>
          </a:xfrm>
          <a:prstGeom prst="round2DiagRect">
            <a:avLst>
              <a:gd name="adj1" fmla="val 14360"/>
              <a:gd name="adj2" fmla="val 0"/>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800"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8730" y="4238183"/>
            <a:ext cx="2987307" cy="640138"/>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1399" y="161167"/>
            <a:ext cx="6011662" cy="4006796"/>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3"/>
          <a:stretch/>
        </p:blipFill>
        <p:spPr>
          <a:xfrm>
            <a:off x="148417" y="2899953"/>
            <a:ext cx="5799093" cy="3824997"/>
          </a:xfrm>
          <a:prstGeom prst="rect">
            <a:avLst/>
          </a:prstGeom>
        </p:spPr>
      </p:pic>
    </p:spTree>
    <p:extLst>
      <p:ext uri="{BB962C8B-B14F-4D97-AF65-F5344CB8AC3E}">
        <p14:creationId xmlns:p14="http://schemas.microsoft.com/office/powerpoint/2010/main" val="158632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90747" y="979591"/>
            <a:ext cx="11653724" cy="4351338"/>
          </a:xfrm>
        </p:spPr>
        <p:txBody>
          <a:bodyPr/>
          <a:lstStyle>
            <a:lvl1pPr marL="0" indent="0">
              <a:buNone/>
              <a:defRPr sz="3600"/>
            </a:lvl1pPr>
            <a:lvl2pPr>
              <a:defRPr sz="2800"/>
            </a:lvl2pPr>
            <a:lvl3pPr>
              <a:defRPr sz="24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101271" y="6322167"/>
            <a:ext cx="2743200" cy="365125"/>
          </a:xfrm>
        </p:spPr>
        <p:txBody>
          <a:bodyPr/>
          <a:lstStyle/>
          <a:p>
            <a:fld id="{6C1B162D-2FFD-43E0-AF61-3C3DB4ABEA61}" type="slidenum">
              <a:rPr lang="en-US" smtClean="0"/>
              <a:t>‹#›</a:t>
            </a:fld>
            <a:endParaRPr lang="en-US"/>
          </a:p>
        </p:txBody>
      </p:sp>
      <p:sp>
        <p:nvSpPr>
          <p:cNvPr id="11" name="Round Diagonal Corner Rectangle 10"/>
          <p:cNvSpPr/>
          <p:nvPr userDrawn="1"/>
        </p:nvSpPr>
        <p:spPr>
          <a:xfrm>
            <a:off x="190747" y="204790"/>
            <a:ext cx="9850561" cy="581424"/>
          </a:xfrm>
          <a:prstGeom prst="round2DiagRect">
            <a:avLst>
              <a:gd name="adj1" fmla="val 0"/>
              <a:gd name="adj2" fmla="val 4027"/>
            </a:avLst>
          </a:prstGeom>
          <a:solidFill>
            <a:srgbClr val="00958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800" dirty="0"/>
          </a:p>
        </p:txBody>
      </p:sp>
      <p:sp>
        <p:nvSpPr>
          <p:cNvPr id="12" name="Title 1"/>
          <p:cNvSpPr>
            <a:spLocks noGrp="1"/>
          </p:cNvSpPr>
          <p:nvPr>
            <p:ph type="title"/>
          </p:nvPr>
        </p:nvSpPr>
        <p:spPr>
          <a:xfrm>
            <a:off x="190747" y="228393"/>
            <a:ext cx="9850561" cy="574913"/>
          </a:xfrm>
        </p:spPr>
        <p:txBody>
          <a:bodyPr>
            <a:normAutofit/>
          </a:bodyPr>
          <a:lstStyle>
            <a:lvl1pPr>
              <a:defRPr sz="3600" b="0">
                <a:solidFill>
                  <a:schemeClr val="bg1"/>
                </a:solidFill>
                <a:latin typeface="+mn-lt"/>
              </a:defRPr>
            </a:lvl1pPr>
          </a:lstStyle>
          <a:p>
            <a:r>
              <a:rPr lang="en-US" dirty="0"/>
              <a:t>Click to edit Master 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129" y="188806"/>
            <a:ext cx="1863096" cy="638404"/>
          </a:xfrm>
          <a:prstGeom prst="rect">
            <a:avLst/>
          </a:prstGeom>
        </p:spPr>
      </p:pic>
    </p:spTree>
    <p:extLst>
      <p:ext uri="{BB962C8B-B14F-4D97-AF65-F5344CB8AC3E}">
        <p14:creationId xmlns:p14="http://schemas.microsoft.com/office/powerpoint/2010/main" val="156280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ound Diagonal Corner Rectangle 8"/>
          <p:cNvSpPr/>
          <p:nvPr userDrawn="1"/>
        </p:nvSpPr>
        <p:spPr>
          <a:xfrm>
            <a:off x="162370" y="675118"/>
            <a:ext cx="11887200" cy="4623275"/>
          </a:xfrm>
          <a:prstGeom prst="round2DiagRect">
            <a:avLst>
              <a:gd name="adj1" fmla="val 612"/>
              <a:gd name="adj2" fmla="val 10771"/>
            </a:avLst>
          </a:prstGeom>
          <a:solidFill>
            <a:srgbClr val="850C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800" dirty="0"/>
          </a:p>
        </p:txBody>
      </p:sp>
      <p:sp>
        <p:nvSpPr>
          <p:cNvPr id="10" name="Title 1"/>
          <p:cNvSpPr>
            <a:spLocks noGrp="1"/>
          </p:cNvSpPr>
          <p:nvPr>
            <p:ph type="title"/>
          </p:nvPr>
        </p:nvSpPr>
        <p:spPr>
          <a:xfrm>
            <a:off x="162370" y="2521499"/>
            <a:ext cx="11887200" cy="930512"/>
          </a:xfrm>
        </p:spPr>
        <p:txBody>
          <a:bodyPr anchor="b"/>
          <a:lstStyle>
            <a:lvl1pPr algn="ctr">
              <a:defRPr sz="6000">
                <a:solidFill>
                  <a:schemeClr val="bg1"/>
                </a:solidFill>
              </a:defRPr>
            </a:lvl1pPr>
          </a:lstStyle>
          <a:p>
            <a:r>
              <a:rPr lang="en-US" dirty="0"/>
              <a:t>Click to edit Master title style</a:t>
            </a:r>
          </a:p>
        </p:txBody>
      </p:sp>
      <p:sp>
        <p:nvSpPr>
          <p:cNvPr id="11" name="Slide Number Placeholder 5"/>
          <p:cNvSpPr>
            <a:spLocks noGrp="1"/>
          </p:cNvSpPr>
          <p:nvPr>
            <p:ph type="sldNum" sz="quarter" idx="12"/>
          </p:nvPr>
        </p:nvSpPr>
        <p:spPr>
          <a:xfrm>
            <a:off x="9217352" y="6344362"/>
            <a:ext cx="2743200" cy="365125"/>
          </a:xfrm>
        </p:spPr>
        <p:txBody>
          <a:bodyPr/>
          <a:lstStyle/>
          <a:p>
            <a:fld id="{6C1B162D-2FFD-43E0-AF61-3C3DB4ABEA61}" type="slidenum">
              <a:rPr lang="en-US" smtClean="0"/>
              <a:t>‹#›</a:t>
            </a:fld>
            <a:endParaRPr lang="en-US"/>
          </a:p>
        </p:txBody>
      </p:sp>
      <p:sp>
        <p:nvSpPr>
          <p:cNvPr id="12" name="Round Diagonal Corner Rectangle 11"/>
          <p:cNvSpPr/>
          <p:nvPr userDrawn="1"/>
        </p:nvSpPr>
        <p:spPr>
          <a:xfrm>
            <a:off x="8451791" y="5386094"/>
            <a:ext cx="3597779" cy="958268"/>
          </a:xfrm>
          <a:prstGeom prst="round2DiagRect">
            <a:avLst>
              <a:gd name="adj1" fmla="val 14360"/>
              <a:gd name="adj2" fmla="val 0"/>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800" dirty="0"/>
          </a:p>
        </p:txBody>
      </p:sp>
    </p:spTree>
    <p:extLst>
      <p:ext uri="{BB962C8B-B14F-4D97-AF65-F5344CB8AC3E}">
        <p14:creationId xmlns:p14="http://schemas.microsoft.com/office/powerpoint/2010/main" val="409293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190746" y="965601"/>
            <a:ext cx="580840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221338" y="965601"/>
            <a:ext cx="573921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6"/>
          <p:cNvSpPr>
            <a:spLocks noGrp="1"/>
          </p:cNvSpPr>
          <p:nvPr>
            <p:ph type="sldNum" sz="quarter" idx="12"/>
          </p:nvPr>
        </p:nvSpPr>
        <p:spPr>
          <a:xfrm>
            <a:off x="9217352" y="6344362"/>
            <a:ext cx="2743200" cy="365125"/>
          </a:xfrm>
        </p:spPr>
        <p:txBody>
          <a:bodyPr/>
          <a:lstStyle/>
          <a:p>
            <a:fld id="{6C1B162D-2FFD-43E0-AF61-3C3DB4ABEA61}" type="slidenum">
              <a:rPr lang="en-US" smtClean="0"/>
              <a:t>‹#›</a:t>
            </a:fld>
            <a:endParaRPr lang="en-US"/>
          </a:p>
        </p:txBody>
      </p:sp>
      <p:sp>
        <p:nvSpPr>
          <p:cNvPr id="14" name="Round Diagonal Corner Rectangle 13"/>
          <p:cNvSpPr/>
          <p:nvPr userDrawn="1"/>
        </p:nvSpPr>
        <p:spPr>
          <a:xfrm>
            <a:off x="190747" y="204790"/>
            <a:ext cx="9850561" cy="581424"/>
          </a:xfrm>
          <a:prstGeom prst="round2DiagRect">
            <a:avLst>
              <a:gd name="adj1" fmla="val 0"/>
              <a:gd name="adj2" fmla="val 4027"/>
            </a:avLst>
          </a:prstGeom>
          <a:solidFill>
            <a:srgbClr val="00958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800" dirty="0"/>
          </a:p>
        </p:txBody>
      </p:sp>
      <p:sp>
        <p:nvSpPr>
          <p:cNvPr id="15" name="Title 1"/>
          <p:cNvSpPr>
            <a:spLocks noGrp="1"/>
          </p:cNvSpPr>
          <p:nvPr>
            <p:ph type="title"/>
          </p:nvPr>
        </p:nvSpPr>
        <p:spPr>
          <a:xfrm>
            <a:off x="190747" y="228393"/>
            <a:ext cx="9850561" cy="574913"/>
          </a:xfrm>
        </p:spPr>
        <p:txBody>
          <a:bodyPr>
            <a:normAutofit/>
          </a:bodyPr>
          <a:lstStyle>
            <a:lvl1pPr>
              <a:defRPr sz="3600" b="0">
                <a:solidFill>
                  <a:schemeClr val="bg1"/>
                </a:solidFill>
                <a:latin typeface="+mn-lt"/>
              </a:defRPr>
            </a:lvl1pPr>
          </a:lstStyle>
          <a:p>
            <a:r>
              <a:rPr lang="en-US" dirty="0"/>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129" y="188806"/>
            <a:ext cx="1863096" cy="638404"/>
          </a:xfrm>
          <a:prstGeom prst="rect">
            <a:avLst/>
          </a:prstGeom>
        </p:spPr>
      </p:pic>
    </p:spTree>
    <p:extLst>
      <p:ext uri="{BB962C8B-B14F-4D97-AF65-F5344CB8AC3E}">
        <p14:creationId xmlns:p14="http://schemas.microsoft.com/office/powerpoint/2010/main" val="150028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a:xfrm>
            <a:off x="9217352" y="6344362"/>
            <a:ext cx="2743200" cy="365125"/>
          </a:xfrm>
        </p:spPr>
        <p:txBody>
          <a:bodyPr/>
          <a:lstStyle/>
          <a:p>
            <a:fld id="{6C1B162D-2FFD-43E0-AF61-3C3DB4ABEA61}" type="slidenum">
              <a:rPr lang="en-US" smtClean="0"/>
              <a:t>‹#›</a:t>
            </a:fld>
            <a:endParaRPr lang="en-US"/>
          </a:p>
        </p:txBody>
      </p:sp>
      <p:sp>
        <p:nvSpPr>
          <p:cNvPr id="10" name="Title 1"/>
          <p:cNvSpPr>
            <a:spLocks noGrp="1"/>
          </p:cNvSpPr>
          <p:nvPr>
            <p:ph type="title"/>
          </p:nvPr>
        </p:nvSpPr>
        <p:spPr>
          <a:xfrm>
            <a:off x="173655" y="252297"/>
            <a:ext cx="9850561" cy="574913"/>
          </a:xfrm>
          <a:solidFill>
            <a:srgbClr val="00958F"/>
          </a:solidFill>
        </p:spPr>
        <p:txBody>
          <a:bodyPr>
            <a:normAutofit/>
          </a:bodyPr>
          <a:lstStyle>
            <a:lvl1pPr>
              <a:defRPr sz="3600" b="0">
                <a:solidFill>
                  <a:schemeClr val="bg1"/>
                </a:solidFill>
                <a:latin typeface="+mn-lt"/>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129" y="188806"/>
            <a:ext cx="1863096" cy="638404"/>
          </a:xfrm>
          <a:prstGeom prst="rect">
            <a:avLst/>
          </a:prstGeom>
        </p:spPr>
      </p:pic>
    </p:spTree>
    <p:extLst>
      <p:ext uri="{BB962C8B-B14F-4D97-AF65-F5344CB8AC3E}">
        <p14:creationId xmlns:p14="http://schemas.microsoft.com/office/powerpoint/2010/main" val="368392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5157550" y="228393"/>
            <a:ext cx="6172200" cy="64810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p:cNvSpPr>
            <a:spLocks noGrp="1"/>
          </p:cNvSpPr>
          <p:nvPr>
            <p:ph type="body" sz="half" idx="2"/>
          </p:nvPr>
        </p:nvSpPr>
        <p:spPr>
          <a:xfrm>
            <a:off x="190747" y="1681384"/>
            <a:ext cx="4859817" cy="4471587"/>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Slide Number Placeholder 6"/>
          <p:cNvSpPr>
            <a:spLocks noGrp="1"/>
          </p:cNvSpPr>
          <p:nvPr>
            <p:ph type="sldNum" sz="quarter" idx="12"/>
          </p:nvPr>
        </p:nvSpPr>
        <p:spPr>
          <a:xfrm>
            <a:off x="11436736" y="6344362"/>
            <a:ext cx="523816" cy="365125"/>
          </a:xfrm>
        </p:spPr>
        <p:txBody>
          <a:bodyPr/>
          <a:lstStyle/>
          <a:p>
            <a:fld id="{6C1B162D-2FFD-43E0-AF61-3C3DB4ABEA61}" type="slidenum">
              <a:rPr lang="en-US" smtClean="0"/>
              <a:t>‹#›</a:t>
            </a:fld>
            <a:endParaRPr lang="en-US"/>
          </a:p>
        </p:txBody>
      </p:sp>
      <p:sp>
        <p:nvSpPr>
          <p:cNvPr id="13" name="Round Diagonal Corner Rectangle 12"/>
          <p:cNvSpPr/>
          <p:nvPr userDrawn="1"/>
        </p:nvSpPr>
        <p:spPr>
          <a:xfrm>
            <a:off x="190747" y="204790"/>
            <a:ext cx="4859817" cy="1365248"/>
          </a:xfrm>
          <a:prstGeom prst="round2DiagRect">
            <a:avLst>
              <a:gd name="adj1" fmla="val 0"/>
              <a:gd name="adj2" fmla="val 4027"/>
            </a:avLst>
          </a:prstGeom>
          <a:solidFill>
            <a:srgbClr val="00958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1800"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47" y="6219596"/>
            <a:ext cx="1863096" cy="638404"/>
          </a:xfrm>
          <a:prstGeom prst="rect">
            <a:avLst/>
          </a:prstGeom>
        </p:spPr>
      </p:pic>
      <p:sp>
        <p:nvSpPr>
          <p:cNvPr id="15" name="Text Placeholder 4"/>
          <p:cNvSpPr>
            <a:spLocks noGrp="1"/>
          </p:cNvSpPr>
          <p:nvPr>
            <p:ph type="body" sz="quarter" idx="13"/>
          </p:nvPr>
        </p:nvSpPr>
        <p:spPr>
          <a:xfrm>
            <a:off x="190500" y="264610"/>
            <a:ext cx="4859338" cy="1230904"/>
          </a:xfrm>
        </p:spPr>
        <p:txBody>
          <a:bodyPr>
            <a:normAutofit/>
          </a:bodyPr>
          <a:lstStyle>
            <a:lvl1pPr marL="0" indent="0">
              <a:buNone/>
              <a:defRPr sz="36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980309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103" y="365125"/>
            <a:ext cx="1166144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9103" y="1825625"/>
            <a:ext cx="1166144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17352" y="6344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B162D-2FFD-43E0-AF61-3C3DB4ABEA61}" type="slidenum">
              <a:rPr lang="en-US" smtClean="0"/>
              <a:t>‹#›</a:t>
            </a:fld>
            <a:endParaRPr lang="en-US"/>
          </a:p>
        </p:txBody>
      </p:sp>
    </p:spTree>
    <p:extLst>
      <p:ext uri="{BB962C8B-B14F-4D97-AF65-F5344CB8AC3E}">
        <p14:creationId xmlns:p14="http://schemas.microsoft.com/office/powerpoint/2010/main" val="171686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pl-inc.org/alternative-high-school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2013" y="550934"/>
            <a:ext cx="8824822" cy="1938992"/>
          </a:xfrm>
          <a:prstGeom prst="rect">
            <a:avLst/>
          </a:prstGeom>
          <a:noFill/>
        </p:spPr>
        <p:txBody>
          <a:bodyPr wrap="square" rtlCol="0">
            <a:spAutoFit/>
          </a:bodyPr>
          <a:lstStyle/>
          <a:p>
            <a:r>
              <a:rPr lang="en-US" sz="3600" b="1" dirty="0">
                <a:solidFill>
                  <a:srgbClr val="FF0000"/>
                </a:solidFill>
                <a:latin typeface="Candara" panose="020E0502030303020204" pitchFamily="34" charset="0"/>
              </a:rPr>
              <a:t>MERC Alternative High School</a:t>
            </a:r>
          </a:p>
          <a:p>
            <a:r>
              <a:rPr lang="en-US" sz="3600" b="1" dirty="0">
                <a:solidFill>
                  <a:schemeClr val="bg1"/>
                </a:solidFill>
                <a:latin typeface="Candara" panose="020E0502030303020204" pitchFamily="34" charset="0"/>
              </a:rPr>
              <a:t>State of the School Meeting</a:t>
            </a:r>
          </a:p>
          <a:p>
            <a:endParaRPr lang="en-US" sz="2000" dirty="0">
              <a:solidFill>
                <a:schemeClr val="bg1"/>
              </a:solidFill>
            </a:endParaRPr>
          </a:p>
          <a:p>
            <a:r>
              <a:rPr lang="en-US" sz="2800" dirty="0">
                <a:solidFill>
                  <a:srgbClr val="FF0000"/>
                </a:solidFill>
              </a:rPr>
              <a:t>3rd October 2019</a:t>
            </a:r>
          </a:p>
        </p:txBody>
      </p:sp>
      <p:sp>
        <p:nvSpPr>
          <p:cNvPr id="2" name="TextBox 1"/>
          <p:cNvSpPr txBox="1"/>
          <p:nvPr/>
        </p:nvSpPr>
        <p:spPr>
          <a:xfrm>
            <a:off x="9195759" y="4977441"/>
            <a:ext cx="2725947" cy="1135054"/>
          </a:xfrm>
          <a:prstGeom prst="rect">
            <a:avLst/>
          </a:prstGeom>
          <a:noFill/>
        </p:spPr>
        <p:txBody>
          <a:bodyPr wrap="square" rtlCol="0">
            <a:spAutoFit/>
          </a:bodyPr>
          <a:lstStyle/>
          <a:p>
            <a:pPr>
              <a:lnSpc>
                <a:spcPct val="80000"/>
              </a:lnSpc>
            </a:pPr>
            <a:r>
              <a:rPr lang="en-US" sz="2800" dirty="0">
                <a:solidFill>
                  <a:schemeClr val="bg1"/>
                </a:solidFill>
              </a:rPr>
              <a:t>Accountability,</a:t>
            </a:r>
          </a:p>
          <a:p>
            <a:pPr>
              <a:lnSpc>
                <a:spcPct val="80000"/>
              </a:lnSpc>
            </a:pPr>
            <a:r>
              <a:rPr lang="en-US" sz="2800" dirty="0">
                <a:solidFill>
                  <a:schemeClr val="bg1"/>
                </a:solidFill>
              </a:rPr>
              <a:t>Innovation, and</a:t>
            </a:r>
          </a:p>
          <a:p>
            <a:pPr>
              <a:lnSpc>
                <a:spcPct val="80000"/>
              </a:lnSpc>
            </a:pPr>
            <a:r>
              <a:rPr lang="en-US" sz="2800" dirty="0">
                <a:solidFill>
                  <a:schemeClr val="bg1"/>
                </a:solidFill>
              </a:rPr>
              <a:t>Research</a:t>
            </a:r>
          </a:p>
        </p:txBody>
      </p:sp>
    </p:spTree>
    <p:extLst>
      <p:ext uri="{BB962C8B-B14F-4D97-AF65-F5344CB8AC3E}">
        <p14:creationId xmlns:p14="http://schemas.microsoft.com/office/powerpoint/2010/main" val="180312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46" y="2509573"/>
            <a:ext cx="5808402" cy="3834787"/>
          </a:xfrm>
          <a:ln w="28575">
            <a:solidFill>
              <a:schemeClr val="bg1">
                <a:lumMod val="50000"/>
              </a:schemeClr>
            </a:solidFill>
            <a:prstDash val="sysDash"/>
          </a:ln>
        </p:spPr>
        <p:txBody>
          <a:bodyPr/>
          <a:lstStyle/>
          <a:p>
            <a:pPr marL="0" indent="0">
              <a:buNone/>
            </a:pPr>
            <a:r>
              <a:rPr lang="en-US" sz="2400" b="1" dirty="0"/>
              <a:t>Assessments help us answer questions such as: </a:t>
            </a:r>
          </a:p>
          <a:p>
            <a:r>
              <a:rPr lang="en-US" sz="2400" i="1" dirty="0"/>
              <a:t>Are we teaching what we think we are teaching?</a:t>
            </a:r>
          </a:p>
          <a:p>
            <a:r>
              <a:rPr lang="en-US" sz="2400" i="1" dirty="0"/>
              <a:t>Are students learning what we intend for them to be learning?</a:t>
            </a:r>
          </a:p>
          <a:p>
            <a:r>
              <a:rPr lang="en-US" sz="2400" i="1" dirty="0"/>
              <a:t>Are all students improving and being appropriately challenged?</a:t>
            </a:r>
          </a:p>
          <a:p>
            <a:pPr marL="0" indent="0">
              <a:buNone/>
            </a:pPr>
            <a:endParaRPr lang="en-US" sz="1600" dirty="0"/>
          </a:p>
        </p:txBody>
      </p:sp>
      <p:sp>
        <p:nvSpPr>
          <p:cNvPr id="3" name="Content Placeholder 2"/>
          <p:cNvSpPr>
            <a:spLocks noGrp="1"/>
          </p:cNvSpPr>
          <p:nvPr>
            <p:ph sz="half" idx="2"/>
          </p:nvPr>
        </p:nvSpPr>
        <p:spPr>
          <a:xfrm>
            <a:off x="6221338" y="2509573"/>
            <a:ext cx="5739214" cy="3834787"/>
          </a:xfrm>
          <a:ln w="28575">
            <a:solidFill>
              <a:schemeClr val="bg1">
                <a:lumMod val="50000"/>
              </a:schemeClr>
            </a:solidFill>
            <a:prstDash val="sysDash"/>
          </a:ln>
        </p:spPr>
        <p:txBody>
          <a:bodyPr/>
          <a:lstStyle/>
          <a:p>
            <a:pPr marL="0" indent="0">
              <a:buNone/>
            </a:pPr>
            <a:r>
              <a:rPr lang="en-US" sz="2400" b="1" dirty="0"/>
              <a:t>Some of the assessments our students will take this year are:</a:t>
            </a:r>
          </a:p>
          <a:p>
            <a:r>
              <a:rPr lang="en-US" sz="2400" dirty="0">
                <a:latin typeface="Cambria" panose="02040503050406030204" pitchFamily="18" charset="0"/>
              </a:rPr>
              <a:t> End of Quarter exams </a:t>
            </a:r>
          </a:p>
          <a:p>
            <a:r>
              <a:rPr lang="en-US" sz="2400" dirty="0">
                <a:latin typeface="Cambria" panose="02040503050406030204" pitchFamily="18" charset="0"/>
              </a:rPr>
              <a:t>Accuplacer test for those entering D3</a:t>
            </a:r>
          </a:p>
        </p:txBody>
      </p:sp>
      <p:sp>
        <p:nvSpPr>
          <p:cNvPr id="4" name="Slide Number Placeholder 3"/>
          <p:cNvSpPr>
            <a:spLocks noGrp="1"/>
          </p:cNvSpPr>
          <p:nvPr>
            <p:ph type="sldNum" sz="quarter" idx="12"/>
          </p:nvPr>
        </p:nvSpPr>
        <p:spPr/>
        <p:txBody>
          <a:bodyPr/>
          <a:lstStyle/>
          <a:p>
            <a:fld id="{6C1B162D-2FFD-43E0-AF61-3C3DB4ABEA61}" type="slidenum">
              <a:rPr lang="en-US" smtClean="0"/>
              <a:t>10</a:t>
            </a:fld>
            <a:endParaRPr lang="en-US"/>
          </a:p>
        </p:txBody>
      </p:sp>
      <p:sp>
        <p:nvSpPr>
          <p:cNvPr id="7" name="Title 4"/>
          <p:cNvSpPr>
            <a:spLocks noGrp="1"/>
          </p:cNvSpPr>
          <p:nvPr>
            <p:ph type="title"/>
          </p:nvPr>
        </p:nvSpPr>
        <p:spPr>
          <a:xfrm>
            <a:off x="190746" y="204189"/>
            <a:ext cx="9850561" cy="590941"/>
          </a:xfrm>
          <a:noFill/>
        </p:spPr>
        <p:txBody>
          <a:bodyPr>
            <a:normAutofit/>
          </a:bodyPr>
          <a:lstStyle/>
          <a:p>
            <a:r>
              <a:rPr lang="en-US" dirty="0"/>
              <a:t>How We Measure Student Progress</a:t>
            </a:r>
          </a:p>
        </p:txBody>
      </p:sp>
      <p:sp>
        <p:nvSpPr>
          <p:cNvPr id="8" name="TextBox 7"/>
          <p:cNvSpPr txBox="1"/>
          <p:nvPr/>
        </p:nvSpPr>
        <p:spPr>
          <a:xfrm>
            <a:off x="190746" y="1052187"/>
            <a:ext cx="11769806" cy="1200329"/>
          </a:xfrm>
          <a:prstGeom prst="rect">
            <a:avLst/>
          </a:prstGeom>
          <a:noFill/>
          <a:ln w="28575">
            <a:solidFill>
              <a:schemeClr val="bg1">
                <a:lumMod val="50000"/>
              </a:schemeClr>
            </a:solidFill>
          </a:ln>
        </p:spPr>
        <p:txBody>
          <a:bodyPr wrap="square" rtlCol="0">
            <a:spAutoFit/>
          </a:bodyPr>
          <a:lstStyle/>
          <a:p>
            <a:r>
              <a:rPr lang="en-US" sz="2400" dirty="0"/>
              <a:t>We want to make sure our students are learning as much as possible, so we use state and district assessments to determine their strengths and areas for growth. The results of these assessments help us figure out how we can better support our students in the classroom.  </a:t>
            </a:r>
          </a:p>
        </p:txBody>
      </p:sp>
    </p:spTree>
    <p:extLst>
      <p:ext uri="{BB962C8B-B14F-4D97-AF65-F5344CB8AC3E}">
        <p14:creationId xmlns:p14="http://schemas.microsoft.com/office/powerpoint/2010/main" val="4789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0747" y="1681384"/>
            <a:ext cx="6938186" cy="4516216"/>
          </a:xfrm>
        </p:spPr>
        <p:txBody>
          <a:bodyPr/>
          <a:lstStyle/>
          <a:p>
            <a:r>
              <a:rPr lang="en-US" dirty="0"/>
              <a:t>Throughout the year, we’ll share information with you about how your student is doing in the classroom.  </a:t>
            </a:r>
          </a:p>
          <a:p>
            <a:r>
              <a:rPr lang="en-US" dirty="0"/>
              <a:t>We’ll do it in the following ways:</a:t>
            </a:r>
          </a:p>
          <a:p>
            <a:pPr marL="342900" indent="-342900">
              <a:spcBef>
                <a:spcPts val="600"/>
              </a:spcBef>
              <a:buFont typeface="Arial" panose="020B0604020202020204" pitchFamily="34" charset="0"/>
              <a:buChar char="•"/>
            </a:pPr>
            <a:r>
              <a:rPr lang="en-US" dirty="0"/>
              <a:t>Parent-Teacher conferences on the 3</a:t>
            </a:r>
            <a:r>
              <a:rPr lang="en-US" baseline="30000" dirty="0"/>
              <a:t>rd</a:t>
            </a:r>
            <a:r>
              <a:rPr lang="en-US" dirty="0"/>
              <a:t> of October</a:t>
            </a:r>
          </a:p>
          <a:p>
            <a:pPr marL="342900" indent="-342900">
              <a:spcBef>
                <a:spcPts val="600"/>
              </a:spcBef>
              <a:buFont typeface="Arial" panose="020B0604020202020204" pitchFamily="34" charset="0"/>
              <a:buChar char="•"/>
            </a:pPr>
            <a:r>
              <a:rPr lang="en-US" dirty="0"/>
              <a:t>Quarterly report cards Every 3 weeks throughout each Quarter</a:t>
            </a:r>
          </a:p>
          <a:p>
            <a:pPr>
              <a:spcBef>
                <a:spcPts val="600"/>
              </a:spcBef>
            </a:pPr>
            <a:endParaRPr lang="en-US" b="1" dirty="0">
              <a:solidFill>
                <a:prstClr val="black"/>
              </a:solidFill>
            </a:endParaRPr>
          </a:p>
        </p:txBody>
      </p:sp>
      <p:sp>
        <p:nvSpPr>
          <p:cNvPr id="4" name="Slide Number Placeholder 3"/>
          <p:cNvSpPr>
            <a:spLocks noGrp="1"/>
          </p:cNvSpPr>
          <p:nvPr>
            <p:ph type="sldNum" sz="quarter" idx="12"/>
          </p:nvPr>
        </p:nvSpPr>
        <p:spPr/>
        <p:txBody>
          <a:bodyPr/>
          <a:lstStyle/>
          <a:p>
            <a:fld id="{6C1B162D-2FFD-43E0-AF61-3C3DB4ABEA61}" type="slidenum">
              <a:rPr lang="en-US" smtClean="0"/>
              <a:t>11</a:t>
            </a:fld>
            <a:endParaRPr lang="en-US"/>
          </a:p>
        </p:txBody>
      </p:sp>
      <p:sp>
        <p:nvSpPr>
          <p:cNvPr id="5" name="Text Placeholder 4"/>
          <p:cNvSpPr>
            <a:spLocks noGrp="1"/>
          </p:cNvSpPr>
          <p:nvPr>
            <p:ph type="body" sz="quarter" idx="13"/>
          </p:nvPr>
        </p:nvSpPr>
        <p:spPr/>
        <p:txBody>
          <a:bodyPr/>
          <a:lstStyle/>
          <a:p>
            <a:r>
              <a:rPr lang="en-US" dirty="0"/>
              <a:t>How We’ll Share Student Progress with You</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018" y="433944"/>
            <a:ext cx="4690534" cy="4291839"/>
          </a:xfrm>
          <a:prstGeom prst="rect">
            <a:avLst/>
          </a:prstGeom>
          <a:ln w="57150">
            <a:solidFill>
              <a:schemeClr val="bg1">
                <a:lumMod val="50000"/>
              </a:schemeClr>
            </a:solidFill>
          </a:ln>
        </p:spPr>
      </p:pic>
    </p:spTree>
    <p:extLst>
      <p:ext uri="{BB962C8B-B14F-4D97-AF65-F5344CB8AC3E}">
        <p14:creationId xmlns:p14="http://schemas.microsoft.com/office/powerpoint/2010/main" val="14028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latin typeface="Candara" panose="020E0502030303020204" pitchFamily="34" charset="0"/>
              </a:rPr>
              <a:t>Title I</a:t>
            </a:r>
          </a:p>
        </p:txBody>
      </p:sp>
      <p:sp>
        <p:nvSpPr>
          <p:cNvPr id="3" name="Slide Number Placeholder 2"/>
          <p:cNvSpPr>
            <a:spLocks noGrp="1"/>
          </p:cNvSpPr>
          <p:nvPr>
            <p:ph type="sldNum" sz="quarter" idx="12"/>
          </p:nvPr>
        </p:nvSpPr>
        <p:spPr/>
        <p:txBody>
          <a:bodyPr/>
          <a:lstStyle/>
          <a:p>
            <a:fld id="{6C1B162D-2FFD-43E0-AF61-3C3DB4ABEA61}" type="slidenum">
              <a:rPr lang="en-US" smtClean="0"/>
              <a:t>12</a:t>
            </a:fld>
            <a:endParaRPr lang="en-US"/>
          </a:p>
        </p:txBody>
      </p:sp>
    </p:spTree>
    <p:extLst>
      <p:ext uri="{BB962C8B-B14F-4D97-AF65-F5344CB8AC3E}">
        <p14:creationId xmlns:p14="http://schemas.microsoft.com/office/powerpoint/2010/main" val="223716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49107" y="5377566"/>
            <a:ext cx="9426711" cy="1099565"/>
          </a:xfrm>
          <a:ln w="28575">
            <a:solidFill>
              <a:schemeClr val="bg1">
                <a:lumMod val="50000"/>
              </a:schemeClr>
            </a:solidFill>
            <a:prstDash val="dashDot"/>
          </a:ln>
        </p:spPr>
        <p:txBody>
          <a:bodyPr>
            <a:normAutofit/>
          </a:bodyPr>
          <a:lstStyle/>
          <a:p>
            <a:pPr marL="0" lvl="1" indent="0" algn="ctr">
              <a:spcBef>
                <a:spcPts val="1000"/>
              </a:spcBef>
              <a:buNone/>
            </a:pPr>
            <a:r>
              <a:rPr lang="en-US" sz="3200" b="1" i="1" dirty="0"/>
              <a:t>Title I supports our School Improvement Plan, and the funding we receive helps us reach our goals.</a:t>
            </a:r>
            <a:endParaRPr lang="en-US" sz="3200" i="1" dirty="0"/>
          </a:p>
        </p:txBody>
      </p:sp>
      <p:sp>
        <p:nvSpPr>
          <p:cNvPr id="4" name="Slide Number Placeholder 3"/>
          <p:cNvSpPr>
            <a:spLocks noGrp="1"/>
          </p:cNvSpPr>
          <p:nvPr>
            <p:ph type="sldNum" sz="quarter" idx="12"/>
          </p:nvPr>
        </p:nvSpPr>
        <p:spPr/>
        <p:txBody>
          <a:bodyPr/>
          <a:lstStyle/>
          <a:p>
            <a:fld id="{6C1B162D-2FFD-43E0-AF61-3C3DB4ABEA61}" type="slidenum">
              <a:rPr lang="en-US" smtClean="0"/>
              <a:t>13</a:t>
            </a:fld>
            <a:endParaRPr lang="en-US"/>
          </a:p>
        </p:txBody>
      </p:sp>
      <p:sp>
        <p:nvSpPr>
          <p:cNvPr id="5" name="Title 4"/>
          <p:cNvSpPr>
            <a:spLocks noGrp="1"/>
          </p:cNvSpPr>
          <p:nvPr>
            <p:ph type="title"/>
          </p:nvPr>
        </p:nvSpPr>
        <p:spPr/>
        <p:txBody>
          <a:bodyPr>
            <a:noAutofit/>
          </a:bodyPr>
          <a:lstStyle/>
          <a:p>
            <a:r>
              <a:rPr lang="en-US" dirty="0"/>
              <a:t>What is Title I?</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583" b="11124"/>
          <a:stretch/>
        </p:blipFill>
        <p:spPr>
          <a:xfrm>
            <a:off x="204601" y="905567"/>
            <a:ext cx="6778089" cy="4212257"/>
          </a:xfrm>
          <a:prstGeom prst="rect">
            <a:avLst/>
          </a:prstGeom>
        </p:spPr>
      </p:pic>
      <p:sp>
        <p:nvSpPr>
          <p:cNvPr id="10" name="TextBox 9"/>
          <p:cNvSpPr txBox="1"/>
          <p:nvPr/>
        </p:nvSpPr>
        <p:spPr>
          <a:xfrm>
            <a:off x="7079673" y="1037588"/>
            <a:ext cx="4700770" cy="3997109"/>
          </a:xfrm>
          <a:prstGeom prst="rect">
            <a:avLst/>
          </a:prstGeom>
          <a:noFill/>
        </p:spPr>
        <p:txBody>
          <a:bodyPr wrap="square" rtlCol="0">
            <a:spAutoFit/>
          </a:bodyPr>
          <a:lstStyle/>
          <a:p>
            <a:pPr marL="0" lvl="1"/>
            <a:r>
              <a:rPr lang="en-US" sz="2800" b="1" dirty="0"/>
              <a:t>Title I is a federal program </a:t>
            </a:r>
            <a:r>
              <a:rPr lang="en-US" sz="2800" dirty="0"/>
              <a:t>that provides </a:t>
            </a:r>
            <a:r>
              <a:rPr lang="en-US" sz="2800" b="1" dirty="0"/>
              <a:t>money to schools and districts</a:t>
            </a:r>
            <a:r>
              <a:rPr lang="en-US" sz="2800" dirty="0"/>
              <a:t> to help them ensure all children have an </a:t>
            </a:r>
            <a:r>
              <a:rPr lang="en-US" sz="2800" b="1" dirty="0"/>
              <a:t>equal opportunity to get a high-quality education </a:t>
            </a:r>
            <a:r>
              <a:rPr lang="en-US" sz="2800" dirty="0"/>
              <a:t>and achieve proficiency on our state’s academic standards and assessments. </a:t>
            </a:r>
          </a:p>
        </p:txBody>
      </p:sp>
    </p:spTree>
    <p:extLst>
      <p:ext uri="{BB962C8B-B14F-4D97-AF65-F5344CB8AC3E}">
        <p14:creationId xmlns:p14="http://schemas.microsoft.com/office/powerpoint/2010/main" val="416273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33909" y="3034721"/>
            <a:ext cx="11728241" cy="3075302"/>
          </a:xfrm>
        </p:spPr>
        <p:txBody>
          <a:bodyPr>
            <a:normAutofit/>
          </a:bodyPr>
          <a:lstStyle/>
          <a:p>
            <a:pPr marL="0" lvl="1" indent="0">
              <a:spcBef>
                <a:spcPts val="1000"/>
              </a:spcBef>
              <a:buNone/>
            </a:pPr>
            <a:endParaRPr lang="en-US" sz="3200" i="1" dirty="0"/>
          </a:p>
          <a:p>
            <a:pPr marL="0" lvl="1" indent="0">
              <a:spcBef>
                <a:spcPts val="1000"/>
              </a:spcBef>
              <a:buNone/>
            </a:pPr>
            <a:r>
              <a:rPr lang="en-US" sz="3200" i="1" dirty="0"/>
              <a:t>We are required to use Title I funding to improve the academic achievement of all students and engage YOU, our families, in that process!</a:t>
            </a:r>
          </a:p>
          <a:p>
            <a:pPr marL="0" lvl="1" indent="0">
              <a:spcBef>
                <a:spcPts val="1000"/>
              </a:spcBef>
              <a:buNone/>
            </a:pPr>
            <a:endParaRPr lang="en-US" dirty="0"/>
          </a:p>
          <a:p>
            <a:pPr marL="228600" lvl="1">
              <a:spcBef>
                <a:spcPts val="1000"/>
              </a:spcBef>
            </a:pPr>
            <a:endParaRPr lang="en-US" dirty="0"/>
          </a:p>
          <a:p>
            <a:pPr marL="685800" lvl="2">
              <a:spcBef>
                <a:spcPts val="1000"/>
              </a:spcBef>
            </a:pPr>
            <a:endParaRPr lang="en-US" dirty="0"/>
          </a:p>
        </p:txBody>
      </p:sp>
      <p:sp>
        <p:nvSpPr>
          <p:cNvPr id="4" name="Slide Number Placeholder 3"/>
          <p:cNvSpPr>
            <a:spLocks noGrp="1"/>
          </p:cNvSpPr>
          <p:nvPr>
            <p:ph type="sldNum" sz="quarter" idx="12"/>
          </p:nvPr>
        </p:nvSpPr>
        <p:spPr/>
        <p:txBody>
          <a:bodyPr/>
          <a:lstStyle/>
          <a:p>
            <a:fld id="{6C1B162D-2FFD-43E0-AF61-3C3DB4ABEA61}" type="slidenum">
              <a:rPr lang="en-US" smtClean="0"/>
              <a:t>14</a:t>
            </a:fld>
            <a:endParaRPr lang="en-US"/>
          </a:p>
        </p:txBody>
      </p:sp>
      <p:sp>
        <p:nvSpPr>
          <p:cNvPr id="7" name="TextBox 6"/>
          <p:cNvSpPr txBox="1"/>
          <p:nvPr/>
        </p:nvSpPr>
        <p:spPr>
          <a:xfrm>
            <a:off x="626534" y="1026456"/>
            <a:ext cx="10690932" cy="1569660"/>
          </a:xfrm>
          <a:prstGeom prst="rect">
            <a:avLst/>
          </a:prstGeom>
          <a:noFill/>
          <a:ln w="28575">
            <a:solidFill>
              <a:schemeClr val="bg1">
                <a:lumMod val="50000"/>
              </a:schemeClr>
            </a:solidFill>
          </a:ln>
        </p:spPr>
        <p:txBody>
          <a:bodyPr wrap="square" rtlCol="0">
            <a:spAutoFit/>
          </a:bodyPr>
          <a:lstStyle/>
          <a:p>
            <a:pPr algn="ctr"/>
            <a:r>
              <a:rPr lang="en-US" sz="3200" b="1" i="1" dirty="0">
                <a:solidFill>
                  <a:schemeClr val="accent1">
                    <a:lumMod val="75000"/>
                  </a:schemeClr>
                </a:solidFill>
              </a:rPr>
              <a:t>MERC </a:t>
            </a:r>
            <a:r>
              <a:rPr lang="en-US" sz="3200" b="1" i="1" dirty="0"/>
              <a:t>Alternative High School </a:t>
            </a:r>
            <a:r>
              <a:rPr lang="en-US" sz="3200" b="1" i="1" dirty="0">
                <a:solidFill>
                  <a:schemeClr val="tx1">
                    <a:lumMod val="95000"/>
                    <a:lumOff val="5000"/>
                  </a:schemeClr>
                </a:solidFill>
              </a:rPr>
              <a:t>is a schoolwide Title I program, which means all our students are able to benefit from the services we provide with our Title I funding.</a:t>
            </a:r>
          </a:p>
        </p:txBody>
      </p:sp>
    </p:spTree>
    <p:extLst>
      <p:ext uri="{BB962C8B-B14F-4D97-AF65-F5344CB8AC3E}">
        <p14:creationId xmlns:p14="http://schemas.microsoft.com/office/powerpoint/2010/main" val="399999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4999" b="14999"/>
          <a:stretch>
            <a:fillRect/>
          </a:stretch>
        </p:blipFill>
        <p:spPr>
          <a:xfrm>
            <a:off x="584612" y="1775335"/>
            <a:ext cx="4065448" cy="4268907"/>
          </a:xfrm>
        </p:spPr>
      </p:pic>
      <p:sp>
        <p:nvSpPr>
          <p:cNvPr id="3" name="Text Placeholder 2"/>
          <p:cNvSpPr>
            <a:spLocks noGrp="1"/>
          </p:cNvSpPr>
          <p:nvPr>
            <p:ph type="body" sz="half" idx="2"/>
          </p:nvPr>
        </p:nvSpPr>
        <p:spPr>
          <a:xfrm>
            <a:off x="5103744" y="442347"/>
            <a:ext cx="6912563" cy="5902015"/>
          </a:xfrm>
        </p:spPr>
        <p:txBody>
          <a:bodyPr>
            <a:normAutofit/>
          </a:bodyPr>
          <a:lstStyle/>
          <a:p>
            <a:pPr marL="342900" lvl="0" indent="-342900">
              <a:buFont typeface="Arial" panose="020B0604020202020204" pitchFamily="34" charset="0"/>
              <a:buChar char="•"/>
            </a:pPr>
            <a:r>
              <a:rPr lang="en-US" sz="2000" b="1" dirty="0"/>
              <a:t>Request information from the district </a:t>
            </a:r>
            <a:r>
              <a:rPr lang="en-US" sz="2000" dirty="0"/>
              <a:t>about whether your student’s teacher meets State licensing approval for the grade and subject being taught, is teaching with a waiver, and/or has certification for the field being taught</a:t>
            </a:r>
          </a:p>
          <a:p>
            <a:pPr marL="342900" lvl="0" indent="-342900">
              <a:buFont typeface="Arial" panose="020B0604020202020204" pitchFamily="34" charset="0"/>
              <a:buChar char="•"/>
            </a:pPr>
            <a:r>
              <a:rPr lang="en-US" sz="2000" dirty="0"/>
              <a:t>Request information about the qualifications of any paraprofessional providing instruction</a:t>
            </a:r>
          </a:p>
          <a:p>
            <a:pPr marL="342900" lvl="0" indent="-342900">
              <a:buFont typeface="Arial" panose="020B0604020202020204" pitchFamily="34" charset="0"/>
              <a:buChar char="•"/>
            </a:pPr>
            <a:r>
              <a:rPr lang="en-US" sz="2000" dirty="0"/>
              <a:t>Know how your child’s </a:t>
            </a:r>
            <a:r>
              <a:rPr lang="en-US" sz="2000" b="1" dirty="0"/>
              <a:t>school is rated </a:t>
            </a:r>
            <a:r>
              <a:rPr lang="en-US" sz="2000" dirty="0"/>
              <a:t>on its state test scores</a:t>
            </a:r>
          </a:p>
          <a:p>
            <a:pPr marL="342900" lvl="0" indent="-342900">
              <a:buFont typeface="Arial" panose="020B0604020202020204" pitchFamily="34" charset="0"/>
              <a:buChar char="•"/>
            </a:pPr>
            <a:r>
              <a:rPr lang="en-US" sz="2000" dirty="0"/>
              <a:t>Expect </a:t>
            </a:r>
            <a:r>
              <a:rPr lang="en-US" sz="2000" b="1" dirty="0"/>
              <a:t>regular communication </a:t>
            </a:r>
            <a:r>
              <a:rPr lang="en-US" sz="2000" dirty="0"/>
              <a:t>with your school in a language that you can understand</a:t>
            </a:r>
          </a:p>
          <a:p>
            <a:pPr marL="342900" lvl="0" indent="-342900">
              <a:buFont typeface="Arial" panose="020B0604020202020204" pitchFamily="34" charset="0"/>
              <a:buChar char="•"/>
            </a:pPr>
            <a:r>
              <a:rPr lang="en-US" sz="2000" dirty="0"/>
              <a:t>Work with other families and staff to develop a </a:t>
            </a:r>
            <a:r>
              <a:rPr lang="en-US" sz="2000" b="1" dirty="0"/>
              <a:t>compact</a:t>
            </a:r>
            <a:r>
              <a:rPr lang="en-US" sz="2000" dirty="0"/>
              <a:t> between our school and our families</a:t>
            </a:r>
          </a:p>
          <a:p>
            <a:pPr marL="342900" lvl="0" indent="-342900">
              <a:buFont typeface="Arial" panose="020B0604020202020204" pitchFamily="34" charset="0"/>
              <a:buChar char="•"/>
            </a:pPr>
            <a:r>
              <a:rPr lang="en-US" sz="2000" dirty="0"/>
              <a:t>Help plan how </a:t>
            </a:r>
            <a:r>
              <a:rPr lang="en-US" sz="2000" b="1" dirty="0"/>
              <a:t>money for family involvement </a:t>
            </a:r>
            <a:r>
              <a:rPr lang="en-US" sz="2000" dirty="0"/>
              <a:t>should be spent</a:t>
            </a:r>
          </a:p>
          <a:p>
            <a:pPr marL="342900" lvl="0" indent="-342900">
              <a:buFont typeface="Arial" panose="020B0604020202020204" pitchFamily="34" charset="0"/>
              <a:buChar char="•"/>
            </a:pPr>
            <a:r>
              <a:rPr lang="en-US" sz="2000" dirty="0"/>
              <a:t>Work with teachers, other families, and the school principal to develop a </a:t>
            </a:r>
            <a:r>
              <a:rPr lang="en-US" sz="2000" b="1" dirty="0"/>
              <a:t>family involvement plan</a:t>
            </a:r>
          </a:p>
          <a:p>
            <a:pPr marL="342900" lvl="0" indent="-342900">
              <a:buFont typeface="Arial" panose="020B0604020202020204" pitchFamily="34" charset="0"/>
              <a:buChar char="•"/>
            </a:pPr>
            <a:r>
              <a:rPr lang="en-US" sz="2000" b="1" dirty="0"/>
              <a:t>Ask for a meeting </a:t>
            </a:r>
            <a:r>
              <a:rPr lang="en-US" sz="2000" dirty="0"/>
              <a:t>with your school principal or your child’s teacher at any time</a:t>
            </a:r>
          </a:p>
        </p:txBody>
      </p:sp>
      <p:sp>
        <p:nvSpPr>
          <p:cNvPr id="4" name="Slide Number Placeholder 3"/>
          <p:cNvSpPr>
            <a:spLocks noGrp="1"/>
          </p:cNvSpPr>
          <p:nvPr>
            <p:ph type="sldNum" sz="quarter" idx="12"/>
          </p:nvPr>
        </p:nvSpPr>
        <p:spPr/>
        <p:txBody>
          <a:bodyPr/>
          <a:lstStyle/>
          <a:p>
            <a:fld id="{6C1B162D-2FFD-43E0-AF61-3C3DB4ABEA61}" type="slidenum">
              <a:rPr lang="en-US" smtClean="0"/>
              <a:t>15</a:t>
            </a:fld>
            <a:endParaRPr lang="en-US"/>
          </a:p>
        </p:txBody>
      </p:sp>
      <p:sp>
        <p:nvSpPr>
          <p:cNvPr id="5" name="Text Placeholder 4"/>
          <p:cNvSpPr>
            <a:spLocks noGrp="1"/>
          </p:cNvSpPr>
          <p:nvPr>
            <p:ph type="body" sz="quarter" idx="13"/>
          </p:nvPr>
        </p:nvSpPr>
        <p:spPr>
          <a:xfrm>
            <a:off x="190500" y="264610"/>
            <a:ext cx="4857489" cy="1230904"/>
          </a:xfrm>
        </p:spPr>
        <p:txBody>
          <a:bodyPr>
            <a:noAutofit/>
          </a:bodyPr>
          <a:lstStyle/>
          <a:p>
            <a:pPr>
              <a:lnSpc>
                <a:spcPct val="120000"/>
              </a:lnSpc>
            </a:pPr>
            <a:r>
              <a:rPr lang="en-US" sz="2800" dirty="0"/>
              <a:t>As a family member in a Title I School, you have the right to…</a:t>
            </a:r>
          </a:p>
        </p:txBody>
      </p:sp>
    </p:spTree>
    <p:extLst>
      <p:ext uri="{BB962C8B-B14F-4D97-AF65-F5344CB8AC3E}">
        <p14:creationId xmlns:p14="http://schemas.microsoft.com/office/powerpoint/2010/main" val="55628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46" y="965600"/>
            <a:ext cx="5808402" cy="2457824"/>
          </a:xfrm>
          <a:ln w="28575">
            <a:solidFill>
              <a:schemeClr val="bg1">
                <a:lumMod val="50000"/>
              </a:schemeClr>
            </a:solidFill>
            <a:prstDash val="sysDash"/>
          </a:ln>
        </p:spPr>
        <p:txBody>
          <a:bodyPr>
            <a:noAutofit/>
          </a:bodyPr>
          <a:lstStyle/>
          <a:p>
            <a:pPr marL="0" indent="0">
              <a:spcBef>
                <a:spcPts val="0"/>
              </a:spcBef>
              <a:buNone/>
            </a:pPr>
            <a:r>
              <a:rPr lang="en-US" sz="2400" b="1" dirty="0"/>
              <a:t>We want your input on our:</a:t>
            </a:r>
          </a:p>
          <a:p>
            <a:pPr>
              <a:lnSpc>
                <a:spcPct val="100000"/>
              </a:lnSpc>
              <a:spcBef>
                <a:spcPts val="0"/>
              </a:spcBef>
            </a:pPr>
            <a:r>
              <a:rPr lang="en-US" sz="2400" dirty="0"/>
              <a:t>School Improvement Plan goals and strategies</a:t>
            </a:r>
          </a:p>
          <a:p>
            <a:pPr>
              <a:lnSpc>
                <a:spcPct val="100000"/>
              </a:lnSpc>
              <a:spcBef>
                <a:spcPts val="0"/>
              </a:spcBef>
            </a:pPr>
            <a:r>
              <a:rPr lang="en-US" sz="2400" dirty="0"/>
              <a:t>Family Involvement Plan</a:t>
            </a:r>
          </a:p>
          <a:p>
            <a:pPr>
              <a:lnSpc>
                <a:spcPct val="100000"/>
              </a:lnSpc>
              <a:spcBef>
                <a:spcPts val="0"/>
              </a:spcBef>
            </a:pPr>
            <a:r>
              <a:rPr lang="en-US" sz="2400" dirty="0"/>
              <a:t>School-Family Compact</a:t>
            </a:r>
          </a:p>
          <a:p>
            <a:pPr marL="0" indent="0" algn="ctr">
              <a:spcBef>
                <a:spcPts val="0"/>
              </a:spcBef>
              <a:buNone/>
            </a:pPr>
            <a:r>
              <a:rPr lang="en-US" sz="2000" i="1" dirty="0"/>
              <a:t>You can find all these documents on our school website!</a:t>
            </a:r>
            <a:endParaRPr lang="en-US" sz="1400" i="1" dirty="0"/>
          </a:p>
        </p:txBody>
      </p:sp>
      <p:sp>
        <p:nvSpPr>
          <p:cNvPr id="3" name="Content Placeholder 2"/>
          <p:cNvSpPr>
            <a:spLocks noGrp="1"/>
          </p:cNvSpPr>
          <p:nvPr>
            <p:ph sz="half" idx="2"/>
          </p:nvPr>
        </p:nvSpPr>
        <p:spPr>
          <a:xfrm>
            <a:off x="6221338" y="965600"/>
            <a:ext cx="5739214" cy="5378762"/>
          </a:xfrm>
          <a:ln w="28575">
            <a:solidFill>
              <a:schemeClr val="bg1">
                <a:lumMod val="50000"/>
              </a:schemeClr>
            </a:solidFill>
            <a:prstDash val="sysDash"/>
          </a:ln>
        </p:spPr>
        <p:txBody>
          <a:bodyPr/>
          <a:lstStyle/>
          <a:p>
            <a:pPr marL="0" indent="0">
              <a:buNone/>
            </a:pPr>
            <a:r>
              <a:rPr lang="en-US" sz="2400" b="1" dirty="0"/>
              <a:t>We’d love to see you at the following school events:</a:t>
            </a:r>
          </a:p>
          <a:p>
            <a:r>
              <a:rPr lang="en-US" sz="2200" dirty="0"/>
              <a:t>Parent-Teacher Conferences on: 3</a:t>
            </a:r>
            <a:r>
              <a:rPr lang="en-US" sz="2200" baseline="30000" dirty="0"/>
              <a:t>rd</a:t>
            </a:r>
            <a:r>
              <a:rPr lang="en-US" sz="2200" dirty="0"/>
              <a:t>  October 2020</a:t>
            </a:r>
            <a:endParaRPr lang="en-US" sz="2200" dirty="0">
              <a:solidFill>
                <a:srgbClr val="FF0000"/>
              </a:solidFill>
            </a:endParaRPr>
          </a:p>
          <a:p>
            <a:pPr marL="0" indent="0">
              <a:buNone/>
            </a:pPr>
            <a:r>
              <a:rPr lang="en-US" sz="2200" dirty="0"/>
              <a:t> </a:t>
            </a:r>
          </a:p>
          <a:p>
            <a:pPr marL="0" indent="0">
              <a:buNone/>
            </a:pPr>
            <a:endParaRPr lang="en-US" sz="2200" dirty="0"/>
          </a:p>
        </p:txBody>
      </p:sp>
      <p:sp>
        <p:nvSpPr>
          <p:cNvPr id="4" name="Slide Number Placeholder 3"/>
          <p:cNvSpPr>
            <a:spLocks noGrp="1"/>
          </p:cNvSpPr>
          <p:nvPr>
            <p:ph type="sldNum" sz="quarter" idx="12"/>
          </p:nvPr>
        </p:nvSpPr>
        <p:spPr/>
        <p:txBody>
          <a:bodyPr/>
          <a:lstStyle/>
          <a:p>
            <a:fld id="{6C1B162D-2FFD-43E0-AF61-3C3DB4ABEA61}" type="slidenum">
              <a:rPr lang="en-US" smtClean="0"/>
              <a:t>16</a:t>
            </a:fld>
            <a:endParaRPr lang="en-US"/>
          </a:p>
        </p:txBody>
      </p:sp>
      <p:sp>
        <p:nvSpPr>
          <p:cNvPr id="5" name="Title 4"/>
          <p:cNvSpPr>
            <a:spLocks noGrp="1"/>
          </p:cNvSpPr>
          <p:nvPr>
            <p:ph type="title"/>
          </p:nvPr>
        </p:nvSpPr>
        <p:spPr>
          <a:xfrm>
            <a:off x="190746" y="204189"/>
            <a:ext cx="9850561" cy="590941"/>
          </a:xfrm>
          <a:solidFill>
            <a:srgbClr val="850C70"/>
          </a:solidFill>
        </p:spPr>
        <p:txBody>
          <a:bodyPr>
            <a:normAutofit/>
          </a:bodyPr>
          <a:lstStyle/>
          <a:p>
            <a:r>
              <a:rPr lang="en-US" dirty="0"/>
              <a:t>Opportunities for Families to be Involved!</a:t>
            </a:r>
          </a:p>
        </p:txBody>
      </p:sp>
      <p:sp>
        <p:nvSpPr>
          <p:cNvPr id="8" name="Content Placeholder 1"/>
          <p:cNvSpPr txBox="1">
            <a:spLocks/>
          </p:cNvSpPr>
          <p:nvPr/>
        </p:nvSpPr>
        <p:spPr>
          <a:xfrm>
            <a:off x="190746" y="3593894"/>
            <a:ext cx="5808402" cy="2750468"/>
          </a:xfrm>
          <a:prstGeom prst="rect">
            <a:avLst/>
          </a:prstGeom>
          <a:ln w="28575">
            <a:solidFill>
              <a:schemeClr val="bg1">
                <a:lumMod val="50000"/>
              </a:schemeClr>
            </a:solidFill>
            <a:prstDash val="sys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Participate in Site Council! </a:t>
            </a:r>
          </a:p>
          <a:p>
            <a:r>
              <a:rPr lang="en-US" sz="2200" b="1" dirty="0"/>
              <a:t>Visit</a:t>
            </a:r>
            <a:r>
              <a:rPr lang="en-US" sz="2200" dirty="0"/>
              <a:t> your child’s classroom or </a:t>
            </a:r>
            <a:r>
              <a:rPr lang="en-US" sz="2200" b="1" dirty="0"/>
              <a:t>volunteer</a:t>
            </a:r>
            <a:r>
              <a:rPr lang="en-US" sz="2200" dirty="0"/>
              <a:t> at our school!</a:t>
            </a:r>
          </a:p>
          <a:p>
            <a:r>
              <a:rPr lang="en-US" sz="2200" dirty="0"/>
              <a:t>Talk to your child’s teacher about events and issues that may affect your child’s work or behavior.</a:t>
            </a:r>
          </a:p>
        </p:txBody>
      </p:sp>
    </p:spTree>
    <p:extLst>
      <p:ext uri="{BB962C8B-B14F-4D97-AF65-F5344CB8AC3E}">
        <p14:creationId xmlns:p14="http://schemas.microsoft.com/office/powerpoint/2010/main" val="147633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15" y="1430941"/>
            <a:ext cx="4285785" cy="4285785"/>
          </a:xfrm>
          <a:prstGeom prst="rect">
            <a:avLst/>
          </a:prstGeom>
        </p:spPr>
      </p:pic>
      <p:sp>
        <p:nvSpPr>
          <p:cNvPr id="2" name="Content Placeholder 1"/>
          <p:cNvSpPr>
            <a:spLocks noGrp="1"/>
          </p:cNvSpPr>
          <p:nvPr>
            <p:ph sz="half" idx="1"/>
          </p:nvPr>
        </p:nvSpPr>
        <p:spPr>
          <a:xfrm>
            <a:off x="190745" y="965601"/>
            <a:ext cx="8167947" cy="5223326"/>
          </a:xfrm>
        </p:spPr>
        <p:txBody>
          <a:bodyPr>
            <a:normAutofit/>
          </a:bodyPr>
          <a:lstStyle/>
          <a:p>
            <a:pPr marL="0" indent="0">
              <a:buNone/>
            </a:pPr>
            <a:r>
              <a:rPr lang="en-US" b="1" dirty="0"/>
              <a:t>Lead Teacher</a:t>
            </a:r>
          </a:p>
          <a:p>
            <a:r>
              <a:rPr lang="en-US" dirty="0"/>
              <a:t>Sheri Langevin 612.872.2777 </a:t>
            </a:r>
          </a:p>
          <a:p>
            <a:pPr marL="0" indent="0">
              <a:buNone/>
            </a:pPr>
            <a:r>
              <a:rPr lang="en-US" dirty="0" err="1"/>
              <a:t>sheri.langevin@ppl-inc.org</a:t>
            </a:r>
            <a:endParaRPr lang="en-US" dirty="0"/>
          </a:p>
          <a:p>
            <a:endParaRPr lang="en-US" dirty="0"/>
          </a:p>
          <a:p>
            <a:pPr marL="0" indent="0">
              <a:buNone/>
            </a:pPr>
            <a:endParaRPr lang="en-US" dirty="0"/>
          </a:p>
          <a:p>
            <a:pPr marL="0" indent="0">
              <a:buNone/>
            </a:pPr>
            <a:r>
              <a:rPr lang="en-US" b="1" dirty="0"/>
              <a:t>Family Liaison</a:t>
            </a:r>
          </a:p>
          <a:p>
            <a:r>
              <a:rPr lang="en-US" dirty="0"/>
              <a:t>Moses </a:t>
            </a:r>
            <a:r>
              <a:rPr lang="en-US" dirty="0" err="1"/>
              <a:t>Hungiapuko</a:t>
            </a:r>
            <a:r>
              <a:rPr lang="en-US" dirty="0"/>
              <a:t> 612.871.2777 </a:t>
            </a:r>
            <a:r>
              <a:rPr lang="en-US" dirty="0" err="1"/>
              <a:t>moses.hungiapuko@ppl-inc.org</a:t>
            </a:r>
            <a:endParaRPr lang="en-US" dirty="0"/>
          </a:p>
        </p:txBody>
      </p:sp>
      <p:sp>
        <p:nvSpPr>
          <p:cNvPr id="4" name="Slide Number Placeholder 3"/>
          <p:cNvSpPr>
            <a:spLocks noGrp="1"/>
          </p:cNvSpPr>
          <p:nvPr>
            <p:ph type="sldNum" sz="quarter" idx="12"/>
          </p:nvPr>
        </p:nvSpPr>
        <p:spPr/>
        <p:txBody>
          <a:bodyPr/>
          <a:lstStyle/>
          <a:p>
            <a:fld id="{6C1B162D-2FFD-43E0-AF61-3C3DB4ABEA61}" type="slidenum">
              <a:rPr lang="en-US" smtClean="0"/>
              <a:t>17</a:t>
            </a:fld>
            <a:endParaRPr lang="en-US"/>
          </a:p>
        </p:txBody>
      </p:sp>
      <p:sp>
        <p:nvSpPr>
          <p:cNvPr id="5" name="Title 4"/>
          <p:cNvSpPr>
            <a:spLocks noGrp="1"/>
          </p:cNvSpPr>
          <p:nvPr>
            <p:ph type="title"/>
          </p:nvPr>
        </p:nvSpPr>
        <p:spPr/>
        <p:txBody>
          <a:bodyPr>
            <a:normAutofit fontScale="90000"/>
          </a:bodyPr>
          <a:lstStyle/>
          <a:p>
            <a:r>
              <a:rPr lang="en-US" dirty="0"/>
              <a:t>School Staff Information</a:t>
            </a:r>
          </a:p>
        </p:txBody>
      </p:sp>
    </p:spTree>
    <p:extLst>
      <p:ext uri="{BB962C8B-B14F-4D97-AF65-F5344CB8AC3E}">
        <p14:creationId xmlns:p14="http://schemas.microsoft.com/office/powerpoint/2010/main" val="416177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2" y="2364059"/>
            <a:ext cx="11887200" cy="1193179"/>
          </a:xfrm>
        </p:spPr>
        <p:txBody>
          <a:bodyPr>
            <a:normAutofit/>
          </a:bodyPr>
          <a:lstStyle/>
          <a:p>
            <a:r>
              <a:rPr lang="en-US" dirty="0">
                <a:latin typeface="Candara" panose="020E0502030303020204" pitchFamily="34" charset="0"/>
              </a:rPr>
              <a:t>We appreciate you!</a:t>
            </a:r>
          </a:p>
        </p:txBody>
      </p:sp>
      <p:sp>
        <p:nvSpPr>
          <p:cNvPr id="3" name="Slide Number Placeholder 2"/>
          <p:cNvSpPr>
            <a:spLocks noGrp="1"/>
          </p:cNvSpPr>
          <p:nvPr>
            <p:ph type="sldNum" sz="quarter" idx="12"/>
          </p:nvPr>
        </p:nvSpPr>
        <p:spPr/>
        <p:txBody>
          <a:bodyPr/>
          <a:lstStyle/>
          <a:p>
            <a:fld id="{6C1B162D-2FFD-43E0-AF61-3C3DB4ABEA61}" type="slidenum">
              <a:rPr lang="en-US" smtClean="0"/>
              <a:t>18</a:t>
            </a:fld>
            <a:endParaRPr lang="en-US"/>
          </a:p>
        </p:txBody>
      </p:sp>
    </p:spTree>
    <p:extLst>
      <p:ext uri="{BB962C8B-B14F-4D97-AF65-F5344CB8AC3E}">
        <p14:creationId xmlns:p14="http://schemas.microsoft.com/office/powerpoint/2010/main" val="410752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90747" y="979591"/>
            <a:ext cx="4972268" cy="5566175"/>
          </a:xfrm>
        </p:spPr>
        <p:txBody>
          <a:bodyPr>
            <a:normAutofit/>
          </a:bodyPr>
          <a:lstStyle/>
          <a:p>
            <a:pPr marL="0" lvl="0" indent="0" fontAlgn="base">
              <a:lnSpc>
                <a:spcPct val="100000"/>
              </a:lnSpc>
              <a:spcBef>
                <a:spcPct val="20000"/>
              </a:spcBef>
              <a:spcAft>
                <a:spcPct val="0"/>
              </a:spcAft>
              <a:buNone/>
            </a:pPr>
            <a:r>
              <a:rPr lang="en-US" sz="2000" b="1" dirty="0">
                <a:solidFill>
                  <a:srgbClr val="FF0000"/>
                </a:solidFill>
                <a:ea typeface="ＭＳ Ｐゴシック" pitchFamily="34" charset="-128"/>
              </a:rPr>
              <a:t>MERC Alternative High School</a:t>
            </a:r>
            <a:r>
              <a:rPr lang="en-US" sz="2000" b="1" dirty="0">
                <a:solidFill>
                  <a:schemeClr val="tx1">
                    <a:lumMod val="95000"/>
                    <a:lumOff val="5000"/>
                  </a:schemeClr>
                </a:solidFill>
                <a:ea typeface="ＭＳ Ｐゴシック" pitchFamily="34" charset="-128"/>
              </a:rPr>
              <a:t>: WHO WE ARE</a:t>
            </a:r>
          </a:p>
          <a:p>
            <a:pPr marL="342900" lvl="0" indent="-342900" fontAlgn="base">
              <a:lnSpc>
                <a:spcPct val="100000"/>
              </a:lnSpc>
              <a:spcBef>
                <a:spcPct val="20000"/>
              </a:spcBef>
              <a:spcAft>
                <a:spcPct val="0"/>
              </a:spcAft>
              <a:buFont typeface="Arial" charset="0"/>
              <a:buChar char="•"/>
            </a:pPr>
            <a:r>
              <a:rPr lang="en-US" sz="2000" b="1" dirty="0">
                <a:solidFill>
                  <a:prstClr val="black"/>
                </a:solidFill>
                <a:ea typeface="ＭＳ Ｐゴシック" pitchFamily="34" charset="-128"/>
              </a:rPr>
              <a:t>Mission and vision</a:t>
            </a:r>
          </a:p>
          <a:p>
            <a:pPr marL="342900" lvl="0" indent="-342900" fontAlgn="base">
              <a:lnSpc>
                <a:spcPct val="100000"/>
              </a:lnSpc>
              <a:spcBef>
                <a:spcPct val="20000"/>
              </a:spcBef>
              <a:spcAft>
                <a:spcPct val="0"/>
              </a:spcAft>
              <a:buFont typeface="Arial" charset="0"/>
              <a:buChar char="•"/>
            </a:pPr>
            <a:r>
              <a:rPr lang="en-US" sz="2000" b="1" dirty="0">
                <a:solidFill>
                  <a:prstClr val="black"/>
                </a:solidFill>
                <a:ea typeface="ＭＳ Ｐゴシック" pitchFamily="34" charset="-128"/>
              </a:rPr>
              <a:t>Strengths </a:t>
            </a:r>
          </a:p>
          <a:p>
            <a:pPr marL="342900" lvl="0" indent="-342900" fontAlgn="base">
              <a:lnSpc>
                <a:spcPct val="100000"/>
              </a:lnSpc>
              <a:spcBef>
                <a:spcPct val="20000"/>
              </a:spcBef>
              <a:spcAft>
                <a:spcPct val="0"/>
              </a:spcAft>
              <a:buFont typeface="Arial" charset="0"/>
              <a:buChar char="•"/>
            </a:pPr>
            <a:r>
              <a:rPr lang="en-US" sz="2000" b="1" dirty="0">
                <a:solidFill>
                  <a:prstClr val="black"/>
                </a:solidFill>
                <a:ea typeface="ＭＳ Ｐゴシック" pitchFamily="34" charset="-128"/>
              </a:rPr>
              <a:t>Challenges</a:t>
            </a:r>
          </a:p>
          <a:p>
            <a:pPr marL="0" lvl="0" indent="0" fontAlgn="base">
              <a:lnSpc>
                <a:spcPct val="100000"/>
              </a:lnSpc>
              <a:spcBef>
                <a:spcPct val="20000"/>
              </a:spcBef>
              <a:spcAft>
                <a:spcPct val="0"/>
              </a:spcAft>
              <a:buNone/>
            </a:pPr>
            <a:endParaRPr lang="en-US" sz="2000" b="1" dirty="0">
              <a:solidFill>
                <a:prstClr val="black"/>
              </a:solidFill>
              <a:ea typeface="ＭＳ Ｐゴシック" pitchFamily="34" charset="-128"/>
            </a:endParaRPr>
          </a:p>
          <a:p>
            <a:pPr marL="0" lvl="0" indent="0" fontAlgn="base">
              <a:lnSpc>
                <a:spcPct val="100000"/>
              </a:lnSpc>
              <a:spcBef>
                <a:spcPct val="20000"/>
              </a:spcBef>
              <a:spcAft>
                <a:spcPct val="0"/>
              </a:spcAft>
              <a:buNone/>
            </a:pPr>
            <a:r>
              <a:rPr lang="en-US" sz="2000" b="1" dirty="0">
                <a:solidFill>
                  <a:prstClr val="black"/>
                </a:solidFill>
                <a:ea typeface="ＭＳ Ｐゴシック" pitchFamily="34" charset="-128"/>
              </a:rPr>
              <a:t>OUR SCHOOL IMPROVEMENT PLAN</a:t>
            </a:r>
          </a:p>
          <a:p>
            <a:pPr marL="342900" lvl="0" indent="-342900" fontAlgn="base">
              <a:lnSpc>
                <a:spcPct val="100000"/>
              </a:lnSpc>
              <a:spcBef>
                <a:spcPct val="20000"/>
              </a:spcBef>
              <a:spcAft>
                <a:spcPct val="0"/>
              </a:spcAft>
              <a:buFont typeface="Arial" charset="0"/>
              <a:buChar char="•"/>
            </a:pPr>
            <a:r>
              <a:rPr lang="en-US" sz="2000" b="1" dirty="0">
                <a:solidFill>
                  <a:prstClr val="black"/>
                </a:solidFill>
                <a:ea typeface="ＭＳ Ｐゴシック" pitchFamily="34" charset="-128"/>
              </a:rPr>
              <a:t>Goals and strategies</a:t>
            </a:r>
          </a:p>
          <a:p>
            <a:pPr marL="342900" lvl="0" indent="-342900" fontAlgn="base">
              <a:lnSpc>
                <a:spcPct val="100000"/>
              </a:lnSpc>
              <a:spcBef>
                <a:spcPct val="20000"/>
              </a:spcBef>
              <a:spcAft>
                <a:spcPct val="0"/>
              </a:spcAft>
              <a:buFont typeface="Arial" charset="0"/>
              <a:buChar char="•"/>
            </a:pPr>
            <a:r>
              <a:rPr lang="en-US" sz="2000" b="1" dirty="0">
                <a:solidFill>
                  <a:prstClr val="black"/>
                </a:solidFill>
                <a:ea typeface="ＭＳ Ｐゴシック" pitchFamily="34" charset="-128"/>
              </a:rPr>
              <a:t>Sharing student progress</a:t>
            </a:r>
          </a:p>
          <a:p>
            <a:pPr marL="0" lvl="0" indent="0" fontAlgn="base">
              <a:lnSpc>
                <a:spcPct val="100000"/>
              </a:lnSpc>
              <a:spcBef>
                <a:spcPct val="20000"/>
              </a:spcBef>
              <a:spcAft>
                <a:spcPct val="0"/>
              </a:spcAft>
              <a:buNone/>
            </a:pPr>
            <a:endParaRPr lang="en-US" sz="2000" b="1" dirty="0">
              <a:solidFill>
                <a:prstClr val="black"/>
              </a:solidFill>
              <a:ea typeface="ＭＳ Ｐゴシック" pitchFamily="34" charset="-128"/>
            </a:endParaRPr>
          </a:p>
          <a:p>
            <a:pPr marL="0" lvl="0" indent="0" fontAlgn="base">
              <a:lnSpc>
                <a:spcPct val="100000"/>
              </a:lnSpc>
              <a:spcBef>
                <a:spcPct val="20000"/>
              </a:spcBef>
              <a:spcAft>
                <a:spcPct val="0"/>
              </a:spcAft>
              <a:buNone/>
            </a:pPr>
            <a:r>
              <a:rPr lang="en-US" sz="2000" b="1" dirty="0">
                <a:solidFill>
                  <a:prstClr val="black"/>
                </a:solidFill>
                <a:ea typeface="ＭＳ Ｐゴシック" pitchFamily="34" charset="-128"/>
              </a:rPr>
              <a:t>TITLE I</a:t>
            </a:r>
          </a:p>
          <a:p>
            <a:pPr marL="342900" lvl="0" indent="-342900" fontAlgn="base">
              <a:lnSpc>
                <a:spcPct val="100000"/>
              </a:lnSpc>
              <a:spcBef>
                <a:spcPct val="20000"/>
              </a:spcBef>
              <a:spcAft>
                <a:spcPct val="0"/>
              </a:spcAft>
              <a:buFont typeface="Arial" charset="0"/>
              <a:buChar char="•"/>
            </a:pPr>
            <a:r>
              <a:rPr lang="en-US" sz="2000" b="1" dirty="0">
                <a:solidFill>
                  <a:prstClr val="black"/>
                </a:solidFill>
                <a:ea typeface="ＭＳ Ｐゴシック" pitchFamily="34" charset="-128"/>
              </a:rPr>
              <a:t>Overview of Title I</a:t>
            </a:r>
          </a:p>
          <a:p>
            <a:pPr marL="342900" lvl="0" indent="-342900" fontAlgn="base">
              <a:lnSpc>
                <a:spcPct val="100000"/>
              </a:lnSpc>
              <a:spcBef>
                <a:spcPct val="20000"/>
              </a:spcBef>
              <a:spcAft>
                <a:spcPct val="0"/>
              </a:spcAft>
              <a:buFont typeface="Arial" charset="0"/>
              <a:buChar char="•"/>
            </a:pPr>
            <a:r>
              <a:rPr lang="en-US" sz="2000" b="1" dirty="0">
                <a:solidFill>
                  <a:prstClr val="black"/>
                </a:solidFill>
                <a:ea typeface="ＭＳ Ｐゴシック" pitchFamily="34" charset="-128"/>
              </a:rPr>
              <a:t>How we’re using our Title I funds</a:t>
            </a:r>
          </a:p>
          <a:p>
            <a:pPr marL="342900" lvl="0" indent="-342900" fontAlgn="base">
              <a:lnSpc>
                <a:spcPct val="100000"/>
              </a:lnSpc>
              <a:spcBef>
                <a:spcPct val="20000"/>
              </a:spcBef>
              <a:spcAft>
                <a:spcPct val="0"/>
              </a:spcAft>
              <a:buFont typeface="Arial" charset="0"/>
              <a:buChar char="•"/>
            </a:pPr>
            <a:r>
              <a:rPr lang="en-US" sz="2000" b="1" dirty="0">
                <a:solidFill>
                  <a:prstClr val="black"/>
                </a:solidFill>
                <a:ea typeface="ＭＳ Ｐゴシック" pitchFamily="34" charset="-128"/>
              </a:rPr>
              <a:t>Title I and Family Engagement </a:t>
            </a:r>
            <a:endParaRPr lang="en-US" sz="2000" dirty="0">
              <a:solidFill>
                <a:prstClr val="black"/>
              </a:solidFill>
              <a:ea typeface="ＭＳ Ｐゴシック" charset="0"/>
            </a:endParaRPr>
          </a:p>
          <a:p>
            <a:pPr marL="342900" lvl="0" indent="-342900" eaLnBrk="0" fontAlgn="base" hangingPunct="0">
              <a:lnSpc>
                <a:spcPct val="100000"/>
              </a:lnSpc>
              <a:spcBef>
                <a:spcPct val="20000"/>
              </a:spcBef>
              <a:spcAft>
                <a:spcPct val="0"/>
              </a:spcAft>
              <a:buFont typeface="Arial" charset="0"/>
              <a:buChar char="•"/>
            </a:pPr>
            <a:endParaRPr lang="en-US" sz="2400" dirty="0">
              <a:solidFill>
                <a:prstClr val="black"/>
              </a:solidFill>
              <a:ea typeface="ＭＳ Ｐゴシック" charset="0"/>
            </a:endParaRPr>
          </a:p>
          <a:p>
            <a:pPr marL="342900" lvl="0" indent="-342900" eaLnBrk="0" fontAlgn="base" hangingPunct="0">
              <a:lnSpc>
                <a:spcPct val="100000"/>
              </a:lnSpc>
              <a:spcBef>
                <a:spcPct val="20000"/>
              </a:spcBef>
              <a:spcAft>
                <a:spcPct val="0"/>
              </a:spcAft>
              <a:buFont typeface="Arial" charset="0"/>
              <a:buChar char="•"/>
            </a:pPr>
            <a:endParaRPr lang="en-US" sz="2400" dirty="0">
              <a:solidFill>
                <a:prstClr val="black"/>
              </a:solidFill>
              <a:ea typeface="ＭＳ Ｐゴシック" charset="0"/>
            </a:endParaRPr>
          </a:p>
        </p:txBody>
      </p:sp>
      <p:sp>
        <p:nvSpPr>
          <p:cNvPr id="3" name="Slide Number Placeholder 2"/>
          <p:cNvSpPr>
            <a:spLocks noGrp="1"/>
          </p:cNvSpPr>
          <p:nvPr>
            <p:ph type="sldNum" sz="quarter" idx="12"/>
          </p:nvPr>
        </p:nvSpPr>
        <p:spPr>
          <a:xfrm>
            <a:off x="9101271" y="6322167"/>
            <a:ext cx="2743200" cy="365125"/>
          </a:xfrm>
        </p:spPr>
        <p:txBody>
          <a:bodyPr/>
          <a:lstStyle/>
          <a:p>
            <a:fld id="{6C1B162D-2FFD-43E0-AF61-3C3DB4ABEA61}" type="slidenum">
              <a:rPr lang="en-US" smtClean="0"/>
              <a:t>2</a:t>
            </a:fld>
            <a:endParaRPr lang="en-US"/>
          </a:p>
        </p:txBody>
      </p:sp>
      <p:sp>
        <p:nvSpPr>
          <p:cNvPr id="4" name="Title 3"/>
          <p:cNvSpPr>
            <a:spLocks noGrp="1"/>
          </p:cNvSpPr>
          <p:nvPr>
            <p:ph type="title"/>
          </p:nvPr>
        </p:nvSpPr>
        <p:spPr>
          <a:xfrm>
            <a:off x="190747" y="228393"/>
            <a:ext cx="9850561" cy="574913"/>
          </a:xfrm>
        </p:spPr>
        <p:txBody>
          <a:bodyPr>
            <a:normAutofit fontScale="90000"/>
          </a:bodyPr>
          <a:lstStyle/>
          <a:p>
            <a:r>
              <a:rPr lang="en-US" dirty="0"/>
              <a:t>Agenda</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553" b="11326"/>
          <a:stretch/>
        </p:blipFill>
        <p:spPr>
          <a:xfrm>
            <a:off x="4422547" y="3460966"/>
            <a:ext cx="5001656" cy="33056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9599" b="10682"/>
          <a:stretch/>
        </p:blipFill>
        <p:spPr>
          <a:xfrm>
            <a:off x="7014117" y="832526"/>
            <a:ext cx="4991474" cy="3286967"/>
          </a:xfrm>
          <a:prstGeom prst="rect">
            <a:avLst/>
          </a:prstGeom>
        </p:spPr>
      </p:pic>
    </p:spTree>
    <p:extLst>
      <p:ext uri="{BB962C8B-B14F-4D97-AF65-F5344CB8AC3E}">
        <p14:creationId xmlns:p14="http://schemas.microsoft.com/office/powerpoint/2010/main" val="110786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70" y="1785769"/>
            <a:ext cx="11887200" cy="2236397"/>
          </a:xfrm>
        </p:spPr>
        <p:txBody>
          <a:bodyPr>
            <a:noAutofit/>
          </a:bodyPr>
          <a:lstStyle/>
          <a:p>
            <a:r>
              <a:rPr lang="en-US" sz="6600" dirty="0">
                <a:solidFill>
                  <a:srgbClr val="FF0000"/>
                </a:solidFill>
                <a:latin typeface="Candara" panose="020E0502030303020204" pitchFamily="34" charset="0"/>
              </a:rPr>
              <a:t>MERC Alternative High School</a:t>
            </a:r>
            <a:r>
              <a:rPr lang="en-US" sz="6600" dirty="0">
                <a:latin typeface="Candara" panose="020E0502030303020204" pitchFamily="34" charset="0"/>
              </a:rPr>
              <a:t>:</a:t>
            </a:r>
            <a:r>
              <a:rPr lang="en-US" sz="6600" dirty="0">
                <a:solidFill>
                  <a:srgbClr val="FF0000"/>
                </a:solidFill>
                <a:latin typeface="Candara" panose="020E0502030303020204" pitchFamily="34" charset="0"/>
              </a:rPr>
              <a:t> </a:t>
            </a:r>
            <a:r>
              <a:rPr lang="en-US" sz="6600" dirty="0">
                <a:latin typeface="Candara" panose="020E0502030303020204" pitchFamily="34" charset="0"/>
              </a:rPr>
              <a:t/>
            </a:r>
            <a:br>
              <a:rPr lang="en-US" sz="6600" dirty="0">
                <a:latin typeface="Candara" panose="020E0502030303020204" pitchFamily="34" charset="0"/>
              </a:rPr>
            </a:br>
            <a:r>
              <a:rPr lang="en-US" sz="6600" dirty="0">
                <a:latin typeface="Candara" panose="020E0502030303020204" pitchFamily="34" charset="0"/>
              </a:rPr>
              <a:t>Who We Are</a:t>
            </a:r>
          </a:p>
        </p:txBody>
      </p:sp>
      <p:sp>
        <p:nvSpPr>
          <p:cNvPr id="3" name="Slide Number Placeholder 2"/>
          <p:cNvSpPr>
            <a:spLocks noGrp="1"/>
          </p:cNvSpPr>
          <p:nvPr>
            <p:ph type="sldNum" sz="quarter" idx="12"/>
          </p:nvPr>
        </p:nvSpPr>
        <p:spPr>
          <a:xfrm>
            <a:off x="9217352" y="6344362"/>
            <a:ext cx="2743200" cy="365125"/>
          </a:xfrm>
        </p:spPr>
        <p:txBody>
          <a:bodyPr/>
          <a:lstStyle/>
          <a:p>
            <a:fld id="{6C1B162D-2FFD-43E0-AF61-3C3DB4ABEA61}" type="slidenum">
              <a:rPr lang="en-US" smtClean="0"/>
              <a:t>3</a:t>
            </a:fld>
            <a:endParaRPr lang="en-US"/>
          </a:p>
        </p:txBody>
      </p:sp>
    </p:spTree>
    <p:extLst>
      <p:ext uri="{BB962C8B-B14F-4D97-AF65-F5344CB8AC3E}">
        <p14:creationId xmlns:p14="http://schemas.microsoft.com/office/powerpoint/2010/main" val="262026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46" y="965600"/>
            <a:ext cx="5808402" cy="2801181"/>
          </a:xfrm>
          <a:ln w="28575">
            <a:solidFill>
              <a:schemeClr val="bg1">
                <a:lumMod val="50000"/>
              </a:schemeClr>
            </a:solidFill>
          </a:ln>
        </p:spPr>
        <p:txBody>
          <a:bodyPr>
            <a:normAutofit/>
          </a:bodyPr>
          <a:lstStyle/>
          <a:p>
            <a:pPr marL="0" indent="0">
              <a:buNone/>
            </a:pPr>
            <a:r>
              <a:rPr lang="en-US" b="1" dirty="0"/>
              <a:t>Mission</a:t>
            </a:r>
          </a:p>
          <a:p>
            <a:pPr marL="0" indent="0">
              <a:buNone/>
            </a:pPr>
            <a:r>
              <a:rPr lang="en-US" sz="2000" b="1" dirty="0">
                <a:latin typeface="Cambria" panose="02040503050406030204" pitchFamily="18" charset="0"/>
                <a:hlinkClick r:id="rId3"/>
              </a:rPr>
              <a:t>MERC</a:t>
            </a:r>
            <a:r>
              <a:rPr lang="en-US" sz="2000" dirty="0">
                <a:latin typeface="Cambria" panose="02040503050406030204" pitchFamily="18" charset="0"/>
              </a:rPr>
              <a:t> is a safe, structured environment with small class size, a committed staff, and a determination to help students make plans and set goals for their future.</a:t>
            </a:r>
            <a:endParaRPr lang="en-US" sz="2000" b="1" dirty="0">
              <a:latin typeface="Cambria" panose="02040503050406030204" pitchFamily="18" charset="0"/>
            </a:endParaRPr>
          </a:p>
        </p:txBody>
      </p:sp>
      <p:sp>
        <p:nvSpPr>
          <p:cNvPr id="3" name="Content Placeholder 2"/>
          <p:cNvSpPr>
            <a:spLocks noGrp="1"/>
          </p:cNvSpPr>
          <p:nvPr>
            <p:ph sz="half" idx="2"/>
          </p:nvPr>
        </p:nvSpPr>
        <p:spPr>
          <a:xfrm>
            <a:off x="6221338" y="965601"/>
            <a:ext cx="5739214" cy="2801180"/>
          </a:xfrm>
          <a:ln w="28575">
            <a:solidFill>
              <a:schemeClr val="bg1">
                <a:lumMod val="50000"/>
              </a:schemeClr>
            </a:solidFill>
          </a:ln>
        </p:spPr>
        <p:txBody>
          <a:bodyPr/>
          <a:lstStyle/>
          <a:p>
            <a:pPr marL="0" indent="0">
              <a:buNone/>
            </a:pPr>
            <a:r>
              <a:rPr lang="en-US" b="1" dirty="0"/>
              <a:t>Vision</a:t>
            </a:r>
          </a:p>
          <a:p>
            <a:pPr marL="0" indent="0">
              <a:buNone/>
            </a:pPr>
            <a:r>
              <a:rPr lang="en-US" sz="2000" u="sng" dirty="0">
                <a:solidFill>
                  <a:schemeClr val="accent1">
                    <a:lumMod val="75000"/>
                  </a:schemeClr>
                </a:solidFill>
              </a:rPr>
              <a:t>MERC</a:t>
            </a:r>
            <a:r>
              <a:rPr lang="en-US" sz="2000" dirty="0"/>
              <a:t> meets students where they are and walks alongside them to help give them the tools to reach their goals, enhance their community, and set goals for the future. </a:t>
            </a:r>
          </a:p>
        </p:txBody>
      </p:sp>
      <p:sp>
        <p:nvSpPr>
          <p:cNvPr id="4" name="Slide Number Placeholder 3"/>
          <p:cNvSpPr>
            <a:spLocks noGrp="1"/>
          </p:cNvSpPr>
          <p:nvPr>
            <p:ph type="sldNum" sz="quarter" idx="12"/>
          </p:nvPr>
        </p:nvSpPr>
        <p:spPr/>
        <p:txBody>
          <a:bodyPr/>
          <a:lstStyle/>
          <a:p>
            <a:fld id="{6C1B162D-2FFD-43E0-AF61-3C3DB4ABEA61}" type="slidenum">
              <a:rPr lang="en-US" smtClean="0"/>
              <a:t>4</a:t>
            </a:fld>
            <a:endParaRPr lang="en-US"/>
          </a:p>
        </p:txBody>
      </p:sp>
      <p:sp>
        <p:nvSpPr>
          <p:cNvPr id="5" name="Title 4"/>
          <p:cNvSpPr>
            <a:spLocks noGrp="1"/>
          </p:cNvSpPr>
          <p:nvPr>
            <p:ph type="title"/>
          </p:nvPr>
        </p:nvSpPr>
        <p:spPr/>
        <p:txBody>
          <a:bodyPr>
            <a:normAutofit fontScale="90000"/>
          </a:bodyPr>
          <a:lstStyle/>
          <a:p>
            <a:r>
              <a:rPr lang="en-US" dirty="0"/>
              <a:t>Who We Are</a:t>
            </a:r>
          </a:p>
        </p:txBody>
      </p:sp>
      <p:sp>
        <p:nvSpPr>
          <p:cNvPr id="6" name="Content Placeholder 1"/>
          <p:cNvSpPr txBox="1">
            <a:spLocks/>
          </p:cNvSpPr>
          <p:nvPr/>
        </p:nvSpPr>
        <p:spPr>
          <a:xfrm>
            <a:off x="190746" y="3929075"/>
            <a:ext cx="11769806" cy="2512668"/>
          </a:xfrm>
          <a:prstGeom prst="rect">
            <a:avLst/>
          </a:prstGeom>
          <a:ln w="28575">
            <a:solidFill>
              <a:schemeClr val="bg1">
                <a:lumMod val="50000"/>
              </a:schemeClr>
            </a:solidFill>
          </a:ln>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t>School Stats</a:t>
            </a:r>
          </a:p>
          <a:p>
            <a:pPr>
              <a:lnSpc>
                <a:spcPct val="100000"/>
              </a:lnSpc>
            </a:pPr>
            <a:r>
              <a:rPr lang="en-US" sz="1800" b="1" u="sng" dirty="0">
                <a:solidFill>
                  <a:schemeClr val="accent1">
                    <a:lumMod val="50000"/>
                  </a:schemeClr>
                </a:solidFill>
                <a:latin typeface="Cambria" panose="02040503050406030204" pitchFamily="18" charset="0"/>
              </a:rPr>
              <a:t>MERC</a:t>
            </a:r>
            <a:r>
              <a:rPr lang="en-US" sz="1800" dirty="0">
                <a:solidFill>
                  <a:schemeClr val="accent1">
                    <a:lumMod val="50000"/>
                  </a:schemeClr>
                </a:solidFill>
                <a:latin typeface="Cambria" panose="02040503050406030204" pitchFamily="18" charset="0"/>
              </a:rPr>
              <a:t> </a:t>
            </a:r>
            <a:r>
              <a:rPr lang="en-US" sz="1800" dirty="0">
                <a:latin typeface="Cambria" panose="02040503050406030204" pitchFamily="18" charset="0"/>
              </a:rPr>
              <a:t>serves students from 10</a:t>
            </a:r>
            <a:r>
              <a:rPr lang="en-US" sz="1800" baseline="30000" dirty="0">
                <a:latin typeface="Cambria" panose="02040503050406030204" pitchFamily="18" charset="0"/>
              </a:rPr>
              <a:t>th</a:t>
            </a:r>
            <a:r>
              <a:rPr lang="en-US" sz="1800" dirty="0">
                <a:latin typeface="Cambria" panose="02040503050406030204" pitchFamily="18" charset="0"/>
              </a:rPr>
              <a:t> – 12</a:t>
            </a:r>
            <a:r>
              <a:rPr lang="en-US" sz="1800" baseline="30000" dirty="0">
                <a:latin typeface="Cambria" panose="02040503050406030204" pitchFamily="18" charset="0"/>
              </a:rPr>
              <a:t>th</a:t>
            </a:r>
            <a:r>
              <a:rPr lang="en-US" sz="1800" dirty="0">
                <a:latin typeface="Cambria" panose="02040503050406030204" pitchFamily="18" charset="0"/>
              </a:rPr>
              <a:t> grade up to the age of 21</a:t>
            </a:r>
          </a:p>
          <a:p>
            <a:pPr>
              <a:lnSpc>
                <a:spcPct val="100000"/>
              </a:lnSpc>
            </a:pPr>
            <a:r>
              <a:rPr lang="en-US" sz="1800" b="1" u="sng" dirty="0">
                <a:solidFill>
                  <a:schemeClr val="accent1">
                    <a:lumMod val="50000"/>
                  </a:schemeClr>
                </a:solidFill>
                <a:latin typeface="Cambria" panose="02040503050406030204" pitchFamily="18" charset="0"/>
              </a:rPr>
              <a:t>MERC</a:t>
            </a:r>
            <a:r>
              <a:rPr lang="en-US" sz="1800" dirty="0">
                <a:solidFill>
                  <a:schemeClr val="accent1">
                    <a:lumMod val="50000"/>
                  </a:schemeClr>
                </a:solidFill>
                <a:latin typeface="Cambria" panose="02040503050406030204" pitchFamily="18" charset="0"/>
              </a:rPr>
              <a:t> </a:t>
            </a:r>
            <a:r>
              <a:rPr lang="en-US" sz="1800" dirty="0">
                <a:latin typeface="Cambria" panose="02040503050406030204" pitchFamily="18" charset="0"/>
              </a:rPr>
              <a:t>office Work Based Learning credits and assistance.  MERC also has D3 partnership with MCTC so students can take college classes and get high school and college credit. </a:t>
            </a:r>
          </a:p>
          <a:p>
            <a:pPr marL="0" indent="0">
              <a:lnSpc>
                <a:spcPct val="100000"/>
              </a:lnSpc>
              <a:buFont typeface="Arial" panose="020B0604020202020204" pitchFamily="34" charset="0"/>
              <a:buNone/>
            </a:pPr>
            <a:endParaRPr lang="en-US" dirty="0"/>
          </a:p>
        </p:txBody>
      </p:sp>
    </p:spTree>
    <p:extLst>
      <p:ext uri="{BB962C8B-B14F-4D97-AF65-F5344CB8AC3E}">
        <p14:creationId xmlns:p14="http://schemas.microsoft.com/office/powerpoint/2010/main" val="8114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latin typeface="Candara" panose="020E0502030303020204" pitchFamily="34" charset="0"/>
              </a:rPr>
              <a:t>Our School Improvement Plan</a:t>
            </a:r>
          </a:p>
        </p:txBody>
      </p:sp>
      <p:sp>
        <p:nvSpPr>
          <p:cNvPr id="3" name="Slide Number Placeholder 2"/>
          <p:cNvSpPr>
            <a:spLocks noGrp="1"/>
          </p:cNvSpPr>
          <p:nvPr>
            <p:ph type="sldNum" sz="quarter" idx="12"/>
          </p:nvPr>
        </p:nvSpPr>
        <p:spPr/>
        <p:txBody>
          <a:bodyPr/>
          <a:lstStyle/>
          <a:p>
            <a:fld id="{6C1B162D-2FFD-43E0-AF61-3C3DB4ABEA61}" type="slidenum">
              <a:rPr lang="en-US" smtClean="0"/>
              <a:t>5</a:t>
            </a:fld>
            <a:endParaRPr lang="en-US"/>
          </a:p>
        </p:txBody>
      </p:sp>
    </p:spTree>
    <p:extLst>
      <p:ext uri="{BB962C8B-B14F-4D97-AF65-F5344CB8AC3E}">
        <p14:creationId xmlns:p14="http://schemas.microsoft.com/office/powerpoint/2010/main" val="46812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0747" y="1681384"/>
            <a:ext cx="6771913" cy="4471587"/>
          </a:xfrm>
        </p:spPr>
        <p:txBody>
          <a:bodyPr/>
          <a:lstStyle/>
          <a:p>
            <a:pPr lvl="0"/>
            <a:endParaRPr lang="en-US" sz="2800" b="1" dirty="0">
              <a:solidFill>
                <a:prstClr val="black"/>
              </a:solidFill>
            </a:endParaRPr>
          </a:p>
          <a:p>
            <a:pPr lvl="0"/>
            <a:r>
              <a:rPr lang="en-US" sz="3200" b="1" dirty="0">
                <a:solidFill>
                  <a:prstClr val="black"/>
                </a:solidFill>
              </a:rPr>
              <a:t>Our school improvement plan</a:t>
            </a:r>
            <a:r>
              <a:rPr lang="en-US" sz="3200" dirty="0">
                <a:solidFill>
                  <a:prstClr val="black"/>
                </a:solidFill>
              </a:rPr>
              <a:t>:</a:t>
            </a:r>
          </a:p>
          <a:p>
            <a:pPr marL="171450" indent="-171450">
              <a:buFont typeface="Arial" panose="020B0604020202020204" pitchFamily="34" charset="0"/>
              <a:buChar char="•"/>
            </a:pPr>
            <a:r>
              <a:rPr lang="en-US" sz="2800" dirty="0">
                <a:solidFill>
                  <a:prstClr val="black"/>
                </a:solidFill>
              </a:rPr>
              <a:t>Sets the </a:t>
            </a:r>
            <a:r>
              <a:rPr lang="en-US" sz="2800" b="1" dirty="0">
                <a:solidFill>
                  <a:prstClr val="black"/>
                </a:solidFill>
              </a:rPr>
              <a:t>goals</a:t>
            </a:r>
            <a:r>
              <a:rPr lang="en-US" sz="2800" dirty="0">
                <a:solidFill>
                  <a:prstClr val="black"/>
                </a:solidFill>
              </a:rPr>
              <a:t> that our school community is working to achieve </a:t>
            </a:r>
          </a:p>
          <a:p>
            <a:pPr marL="171450" indent="-171450">
              <a:buFont typeface="Arial" panose="020B0604020202020204" pitchFamily="34" charset="0"/>
              <a:buChar char="•"/>
            </a:pPr>
            <a:r>
              <a:rPr lang="en-US" sz="2800" dirty="0">
                <a:solidFill>
                  <a:prstClr val="black"/>
                </a:solidFill>
              </a:rPr>
              <a:t>Identifies the </a:t>
            </a:r>
            <a:r>
              <a:rPr lang="en-US" sz="2800" b="1" dirty="0">
                <a:solidFill>
                  <a:prstClr val="black"/>
                </a:solidFill>
              </a:rPr>
              <a:t>strategies or activities</a:t>
            </a:r>
            <a:r>
              <a:rPr lang="en-US" sz="2800" dirty="0">
                <a:solidFill>
                  <a:prstClr val="black"/>
                </a:solidFill>
              </a:rPr>
              <a:t> that will help us reach those goals together</a:t>
            </a:r>
          </a:p>
          <a:p>
            <a:endParaRPr lang="en-US" dirty="0">
              <a:solidFill>
                <a:prstClr val="black"/>
              </a:solidFill>
            </a:endParaRPr>
          </a:p>
          <a:p>
            <a:pPr algn="ctr"/>
            <a:r>
              <a:rPr lang="en-US" i="1" dirty="0">
                <a:solidFill>
                  <a:prstClr val="black"/>
                </a:solidFill>
              </a:rPr>
              <a:t>Every Minneapolis Public School is required to develop, implement, and monitor a school improvement plan.</a:t>
            </a:r>
          </a:p>
          <a:p>
            <a:endParaRPr lang="en-US" sz="1800" dirty="0"/>
          </a:p>
        </p:txBody>
      </p:sp>
      <p:sp>
        <p:nvSpPr>
          <p:cNvPr id="4" name="Slide Number Placeholder 3"/>
          <p:cNvSpPr>
            <a:spLocks noGrp="1"/>
          </p:cNvSpPr>
          <p:nvPr>
            <p:ph type="sldNum" sz="quarter" idx="12"/>
          </p:nvPr>
        </p:nvSpPr>
        <p:spPr/>
        <p:txBody>
          <a:bodyPr/>
          <a:lstStyle/>
          <a:p>
            <a:fld id="{6C1B162D-2FFD-43E0-AF61-3C3DB4ABEA61}" type="slidenum">
              <a:rPr lang="en-US" smtClean="0"/>
              <a:t>6</a:t>
            </a:fld>
            <a:endParaRPr lang="en-US"/>
          </a:p>
        </p:txBody>
      </p:sp>
      <p:sp>
        <p:nvSpPr>
          <p:cNvPr id="5" name="Text Placeholder 4"/>
          <p:cNvSpPr>
            <a:spLocks noGrp="1"/>
          </p:cNvSpPr>
          <p:nvPr>
            <p:ph type="body" sz="quarter" idx="13"/>
          </p:nvPr>
        </p:nvSpPr>
        <p:spPr>
          <a:xfrm>
            <a:off x="207433" y="264610"/>
            <a:ext cx="4859338" cy="1230904"/>
          </a:xfrm>
        </p:spPr>
        <p:txBody>
          <a:bodyPr>
            <a:normAutofit/>
          </a:bodyPr>
          <a:lstStyle/>
          <a:p>
            <a:r>
              <a:rPr lang="en-US" sz="4000" dirty="0"/>
              <a:t>What’s a School Improvement Plan?</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409" r="-1" b="7643"/>
          <a:stretch/>
        </p:blipFill>
        <p:spPr>
          <a:xfrm>
            <a:off x="7039779" y="206099"/>
            <a:ext cx="4572000" cy="6425897"/>
          </a:xfrm>
          <a:prstGeom prst="rect">
            <a:avLst/>
          </a:prstGeom>
        </p:spPr>
      </p:pic>
    </p:spTree>
    <p:extLst>
      <p:ext uri="{BB962C8B-B14F-4D97-AF65-F5344CB8AC3E}">
        <p14:creationId xmlns:p14="http://schemas.microsoft.com/office/powerpoint/2010/main" val="360812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46" y="965601"/>
            <a:ext cx="11769806" cy="2086072"/>
          </a:xfrm>
          <a:ln w="28575">
            <a:solidFill>
              <a:schemeClr val="bg1">
                <a:lumMod val="50000"/>
              </a:schemeClr>
            </a:solidFill>
            <a:prstDash val="lgDash"/>
          </a:ln>
        </p:spPr>
        <p:txBody>
          <a:bodyPr/>
          <a:lstStyle/>
          <a:p>
            <a:pPr marL="0" indent="0">
              <a:buNone/>
            </a:pPr>
            <a:r>
              <a:rPr lang="en-US" b="1" dirty="0"/>
              <a:t>Goal: </a:t>
            </a:r>
          </a:p>
          <a:p>
            <a:pPr marL="0" indent="0">
              <a:buNone/>
            </a:pPr>
            <a:r>
              <a:rPr lang="en-US" sz="2000" dirty="0">
                <a:latin typeface="Cambria" panose="02040503050406030204" pitchFamily="18" charset="0"/>
              </a:rPr>
              <a:t>College and Career Readiness goal: By 2020, the D3 enrollment for All Students will increase and all graduating Seniors will have a post – secondary plan. </a:t>
            </a:r>
            <a:endParaRPr lang="en-US" sz="2000" dirty="0">
              <a:solidFill>
                <a:srgbClr val="FF0000"/>
              </a:solidFill>
              <a:latin typeface="Cambria" panose="02040503050406030204" pitchFamily="18" charset="0"/>
            </a:endParaRPr>
          </a:p>
          <a:p>
            <a:endParaRPr lang="en-US" sz="1600" dirty="0"/>
          </a:p>
        </p:txBody>
      </p:sp>
      <p:sp>
        <p:nvSpPr>
          <p:cNvPr id="3" name="Content Placeholder 2"/>
          <p:cNvSpPr>
            <a:spLocks noGrp="1"/>
          </p:cNvSpPr>
          <p:nvPr>
            <p:ph sz="half" idx="2"/>
          </p:nvPr>
        </p:nvSpPr>
        <p:spPr>
          <a:xfrm>
            <a:off x="190746" y="4054768"/>
            <a:ext cx="11769806" cy="2289594"/>
          </a:xfrm>
          <a:ln w="28575">
            <a:solidFill>
              <a:schemeClr val="bg1">
                <a:lumMod val="50000"/>
              </a:schemeClr>
            </a:solidFill>
            <a:prstDash val="sysDot"/>
          </a:ln>
        </p:spPr>
        <p:txBody>
          <a:bodyPr/>
          <a:lstStyle/>
          <a:p>
            <a:pPr marL="0" indent="0">
              <a:buNone/>
            </a:pPr>
            <a:r>
              <a:rPr lang="en-US" b="1" dirty="0"/>
              <a:t>Strategy to achieve our goal:</a:t>
            </a:r>
          </a:p>
          <a:p>
            <a:endParaRPr lang="en-US" sz="1600" dirty="0"/>
          </a:p>
          <a:p>
            <a:r>
              <a:rPr lang="en-US" sz="2000" dirty="0">
                <a:latin typeface="Cambria" panose="02040503050406030204" pitchFamily="18" charset="0"/>
              </a:rPr>
              <a:t>Presentations from MPS D3 counselor to entire MERC student body</a:t>
            </a:r>
          </a:p>
          <a:p>
            <a:r>
              <a:rPr lang="en-US" sz="2000" dirty="0">
                <a:latin typeface="Cambria" panose="02040503050406030204" pitchFamily="18" charset="0"/>
              </a:rPr>
              <a:t>Continuation of The Senior Class which will explore options post graduation as well as time in class for FAFSA completion and college application assistance.</a:t>
            </a:r>
          </a:p>
        </p:txBody>
      </p:sp>
      <p:sp>
        <p:nvSpPr>
          <p:cNvPr id="4" name="Slide Number Placeholder 3"/>
          <p:cNvSpPr>
            <a:spLocks noGrp="1"/>
          </p:cNvSpPr>
          <p:nvPr>
            <p:ph type="sldNum" sz="quarter" idx="12"/>
          </p:nvPr>
        </p:nvSpPr>
        <p:spPr/>
        <p:txBody>
          <a:bodyPr/>
          <a:lstStyle/>
          <a:p>
            <a:fld id="{6C1B162D-2FFD-43E0-AF61-3C3DB4ABEA61}" type="slidenum">
              <a:rPr lang="en-US" smtClean="0"/>
              <a:t>7</a:t>
            </a:fld>
            <a:endParaRPr lang="en-US"/>
          </a:p>
        </p:txBody>
      </p:sp>
      <p:sp>
        <p:nvSpPr>
          <p:cNvPr id="5" name="Title 4"/>
          <p:cNvSpPr>
            <a:spLocks noGrp="1"/>
          </p:cNvSpPr>
          <p:nvPr>
            <p:ph type="title"/>
          </p:nvPr>
        </p:nvSpPr>
        <p:spPr>
          <a:xfrm>
            <a:off x="190746" y="204189"/>
            <a:ext cx="9850561" cy="590941"/>
          </a:xfrm>
          <a:solidFill>
            <a:srgbClr val="850C70"/>
          </a:solidFill>
        </p:spPr>
        <p:txBody>
          <a:bodyPr>
            <a:noAutofit/>
          </a:bodyPr>
          <a:lstStyle/>
          <a:p>
            <a:r>
              <a:rPr lang="en-US" sz="4000" dirty="0"/>
              <a:t>Our School Improvement Plan</a:t>
            </a:r>
          </a:p>
        </p:txBody>
      </p:sp>
      <p:sp>
        <p:nvSpPr>
          <p:cNvPr id="6" name="Down Arrow 5"/>
          <p:cNvSpPr/>
          <p:nvPr/>
        </p:nvSpPr>
        <p:spPr>
          <a:xfrm>
            <a:off x="5745143" y="3222144"/>
            <a:ext cx="330506" cy="616945"/>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44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46" y="965601"/>
            <a:ext cx="11769806" cy="2086072"/>
          </a:xfrm>
          <a:ln w="28575">
            <a:solidFill>
              <a:schemeClr val="bg1">
                <a:lumMod val="50000"/>
              </a:schemeClr>
            </a:solidFill>
            <a:prstDash val="lgDash"/>
          </a:ln>
        </p:spPr>
        <p:txBody>
          <a:bodyPr/>
          <a:lstStyle/>
          <a:p>
            <a:pPr marL="0" indent="0">
              <a:buNone/>
            </a:pPr>
            <a:r>
              <a:rPr lang="en-US" b="1" dirty="0"/>
              <a:t>Goal: </a:t>
            </a:r>
          </a:p>
          <a:p>
            <a:pPr marL="0" indent="0">
              <a:buNone/>
            </a:pPr>
            <a:r>
              <a:rPr lang="en-US" sz="2000" dirty="0">
                <a:latin typeface="Cambria" panose="02040503050406030204" pitchFamily="18" charset="0"/>
              </a:rPr>
              <a:t>Social-Emotional Learning goal: By 2020, absence for all students will decrease </a:t>
            </a:r>
            <a:endParaRPr lang="en-US" sz="2000" dirty="0">
              <a:solidFill>
                <a:srgbClr val="FF0000"/>
              </a:solidFill>
              <a:latin typeface="Cambria" panose="02040503050406030204" pitchFamily="18" charset="0"/>
            </a:endParaRPr>
          </a:p>
          <a:p>
            <a:endParaRPr lang="en-US" sz="1600" dirty="0"/>
          </a:p>
        </p:txBody>
      </p:sp>
      <p:sp>
        <p:nvSpPr>
          <p:cNvPr id="3" name="Content Placeholder 2"/>
          <p:cNvSpPr>
            <a:spLocks noGrp="1"/>
          </p:cNvSpPr>
          <p:nvPr>
            <p:ph sz="half" idx="2"/>
          </p:nvPr>
        </p:nvSpPr>
        <p:spPr>
          <a:xfrm>
            <a:off x="190746" y="4054768"/>
            <a:ext cx="11769806" cy="2289594"/>
          </a:xfrm>
          <a:ln w="28575">
            <a:solidFill>
              <a:schemeClr val="bg1">
                <a:lumMod val="50000"/>
              </a:schemeClr>
            </a:solidFill>
            <a:prstDash val="sysDot"/>
          </a:ln>
        </p:spPr>
        <p:txBody>
          <a:bodyPr/>
          <a:lstStyle/>
          <a:p>
            <a:pPr marL="0" indent="0">
              <a:buNone/>
            </a:pPr>
            <a:r>
              <a:rPr lang="en-US" b="1" dirty="0"/>
              <a:t>Strategy to achieve our goal:</a:t>
            </a:r>
          </a:p>
          <a:p>
            <a:r>
              <a:rPr lang="en-US" sz="2000" dirty="0">
                <a:latin typeface="Cambria" panose="02040503050406030204" pitchFamily="18" charset="0"/>
              </a:rPr>
              <a:t>Frequent credit and grade checks with students so they can tangibly see the effect of regular attendance</a:t>
            </a:r>
          </a:p>
          <a:p>
            <a:r>
              <a:rPr lang="en-US" sz="2000" dirty="0">
                <a:latin typeface="Cambria" panose="02040503050406030204" pitchFamily="18" charset="0"/>
              </a:rPr>
              <a:t>Call and emails home to make sure parents and guardians are aware of student’s attendance as well as progress</a:t>
            </a:r>
          </a:p>
          <a:p>
            <a:pPr marL="0" indent="0">
              <a:buNone/>
            </a:pPr>
            <a:endParaRPr lang="en-US" sz="1600" dirty="0"/>
          </a:p>
        </p:txBody>
      </p:sp>
      <p:sp>
        <p:nvSpPr>
          <p:cNvPr id="4" name="Slide Number Placeholder 3"/>
          <p:cNvSpPr>
            <a:spLocks noGrp="1"/>
          </p:cNvSpPr>
          <p:nvPr>
            <p:ph type="sldNum" sz="quarter" idx="12"/>
          </p:nvPr>
        </p:nvSpPr>
        <p:spPr/>
        <p:txBody>
          <a:bodyPr/>
          <a:lstStyle/>
          <a:p>
            <a:fld id="{6C1B162D-2FFD-43E0-AF61-3C3DB4ABEA61}" type="slidenum">
              <a:rPr lang="en-US" smtClean="0"/>
              <a:t>8</a:t>
            </a:fld>
            <a:endParaRPr lang="en-US"/>
          </a:p>
        </p:txBody>
      </p:sp>
      <p:sp>
        <p:nvSpPr>
          <p:cNvPr id="5" name="Title 4"/>
          <p:cNvSpPr>
            <a:spLocks noGrp="1"/>
          </p:cNvSpPr>
          <p:nvPr>
            <p:ph type="title"/>
          </p:nvPr>
        </p:nvSpPr>
        <p:spPr>
          <a:xfrm>
            <a:off x="190746" y="204189"/>
            <a:ext cx="9850561" cy="590941"/>
          </a:xfrm>
          <a:solidFill>
            <a:srgbClr val="850C70"/>
          </a:solidFill>
        </p:spPr>
        <p:txBody>
          <a:bodyPr>
            <a:noAutofit/>
          </a:bodyPr>
          <a:lstStyle/>
          <a:p>
            <a:r>
              <a:rPr lang="en-US" sz="4000" dirty="0"/>
              <a:t>Our School Improvement Plan</a:t>
            </a:r>
          </a:p>
        </p:txBody>
      </p:sp>
      <p:sp>
        <p:nvSpPr>
          <p:cNvPr id="6" name="Down Arrow 5"/>
          <p:cNvSpPr/>
          <p:nvPr/>
        </p:nvSpPr>
        <p:spPr>
          <a:xfrm>
            <a:off x="5745143" y="3222144"/>
            <a:ext cx="330506" cy="616945"/>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23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46" y="965601"/>
            <a:ext cx="11769806" cy="2086072"/>
          </a:xfrm>
          <a:ln w="28575">
            <a:solidFill>
              <a:schemeClr val="bg1">
                <a:lumMod val="50000"/>
              </a:schemeClr>
            </a:solidFill>
            <a:prstDash val="lgDash"/>
          </a:ln>
        </p:spPr>
        <p:txBody>
          <a:bodyPr/>
          <a:lstStyle/>
          <a:p>
            <a:pPr marL="0" indent="0">
              <a:buNone/>
            </a:pPr>
            <a:r>
              <a:rPr lang="en-US" b="1" dirty="0"/>
              <a:t>Goal: </a:t>
            </a:r>
          </a:p>
          <a:p>
            <a:pPr marL="0" indent="0">
              <a:buNone/>
            </a:pPr>
            <a:r>
              <a:rPr lang="en-US" sz="2000" dirty="0">
                <a:latin typeface="Cambria" panose="02040503050406030204" pitchFamily="18" charset="0"/>
              </a:rPr>
              <a:t>School Climate goal: By 2020, the School Climate Survey factor: School Safety for all Students will increase</a:t>
            </a:r>
            <a:endParaRPr lang="en-US" sz="2000" dirty="0">
              <a:solidFill>
                <a:srgbClr val="FF0000"/>
              </a:solidFill>
              <a:latin typeface="Cambria" panose="02040503050406030204" pitchFamily="18" charset="0"/>
            </a:endParaRPr>
          </a:p>
          <a:p>
            <a:endParaRPr lang="en-US" sz="1600" dirty="0"/>
          </a:p>
        </p:txBody>
      </p:sp>
      <p:sp>
        <p:nvSpPr>
          <p:cNvPr id="3" name="Content Placeholder 2"/>
          <p:cNvSpPr>
            <a:spLocks noGrp="1"/>
          </p:cNvSpPr>
          <p:nvPr>
            <p:ph sz="half" idx="2"/>
          </p:nvPr>
        </p:nvSpPr>
        <p:spPr>
          <a:xfrm>
            <a:off x="190746" y="4054768"/>
            <a:ext cx="11769806" cy="2289594"/>
          </a:xfrm>
          <a:ln w="28575">
            <a:solidFill>
              <a:schemeClr val="bg1">
                <a:lumMod val="50000"/>
              </a:schemeClr>
            </a:solidFill>
            <a:prstDash val="sysDot"/>
          </a:ln>
        </p:spPr>
        <p:txBody>
          <a:bodyPr/>
          <a:lstStyle/>
          <a:p>
            <a:pPr marL="0" indent="0">
              <a:buNone/>
            </a:pPr>
            <a:r>
              <a:rPr lang="en-US" b="1" dirty="0"/>
              <a:t>Strategy to achieve our goal:</a:t>
            </a:r>
          </a:p>
          <a:p>
            <a:r>
              <a:rPr lang="en-US" sz="2000" dirty="0">
                <a:latin typeface="Cambria" panose="02040503050406030204" pitchFamily="18" charset="0"/>
              </a:rPr>
              <a:t>Students and their families will feel a part of the MERC community and feel invested</a:t>
            </a:r>
          </a:p>
          <a:p>
            <a:r>
              <a:rPr lang="en-US" sz="2000" dirty="0">
                <a:latin typeface="Cambria" panose="02040503050406030204" pitchFamily="18" charset="0"/>
              </a:rPr>
              <a:t>Staff will always be open to listen to students’ concerns and worries</a:t>
            </a:r>
          </a:p>
          <a:p>
            <a:r>
              <a:rPr lang="en-US" sz="2000" dirty="0">
                <a:latin typeface="Cambria" panose="02040503050406030204" pitchFamily="18" charset="0"/>
              </a:rPr>
              <a:t>Students’ successes and ideas will be celebrated as an integral part of MERC’s success</a:t>
            </a:r>
          </a:p>
          <a:p>
            <a:endParaRPr lang="en-US" sz="1600" dirty="0"/>
          </a:p>
        </p:txBody>
      </p:sp>
      <p:sp>
        <p:nvSpPr>
          <p:cNvPr id="4" name="Slide Number Placeholder 3"/>
          <p:cNvSpPr>
            <a:spLocks noGrp="1"/>
          </p:cNvSpPr>
          <p:nvPr>
            <p:ph type="sldNum" sz="quarter" idx="12"/>
          </p:nvPr>
        </p:nvSpPr>
        <p:spPr/>
        <p:txBody>
          <a:bodyPr/>
          <a:lstStyle/>
          <a:p>
            <a:fld id="{6C1B162D-2FFD-43E0-AF61-3C3DB4ABEA61}" type="slidenum">
              <a:rPr lang="en-US" smtClean="0"/>
              <a:t>9</a:t>
            </a:fld>
            <a:endParaRPr lang="en-US"/>
          </a:p>
        </p:txBody>
      </p:sp>
      <p:sp>
        <p:nvSpPr>
          <p:cNvPr id="5" name="Title 4"/>
          <p:cNvSpPr>
            <a:spLocks noGrp="1"/>
          </p:cNvSpPr>
          <p:nvPr>
            <p:ph type="title"/>
          </p:nvPr>
        </p:nvSpPr>
        <p:spPr>
          <a:xfrm>
            <a:off x="190746" y="204189"/>
            <a:ext cx="9850561" cy="590941"/>
          </a:xfrm>
          <a:solidFill>
            <a:srgbClr val="850C70"/>
          </a:solidFill>
        </p:spPr>
        <p:txBody>
          <a:bodyPr>
            <a:noAutofit/>
          </a:bodyPr>
          <a:lstStyle/>
          <a:p>
            <a:r>
              <a:rPr lang="en-US" sz="4000" dirty="0"/>
              <a:t>Our School Improvement Plan</a:t>
            </a:r>
          </a:p>
        </p:txBody>
      </p:sp>
      <p:sp>
        <p:nvSpPr>
          <p:cNvPr id="6" name="Down Arrow 5"/>
          <p:cNvSpPr/>
          <p:nvPr/>
        </p:nvSpPr>
        <p:spPr>
          <a:xfrm>
            <a:off x="5745143" y="3222144"/>
            <a:ext cx="330506" cy="616945"/>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71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EDAE37931BD4429038D6EB1408B511" ma:contentTypeVersion="9" ma:contentTypeDescription="Create a new document." ma:contentTypeScope="" ma:versionID="fa1448bdb9ce5e44a0abea7e7125ba08">
  <xsd:schema xmlns:xsd="http://www.w3.org/2001/XMLSchema" xmlns:xs="http://www.w3.org/2001/XMLSchema" xmlns:p="http://schemas.microsoft.com/office/2006/metadata/properties" xmlns:ns3="9666c473-4045-4c96-977b-20ebcff41e49" xmlns:ns4="94f00155-a9ef-4fd4-a288-5373667a8041" targetNamespace="http://schemas.microsoft.com/office/2006/metadata/properties" ma:root="true" ma:fieldsID="ab55160278b2c3ae8709ff5c1d12e992" ns3:_="" ns4:_="">
    <xsd:import namespace="9666c473-4045-4c96-977b-20ebcff41e49"/>
    <xsd:import namespace="94f00155-a9ef-4fd4-a288-5373667a80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6c473-4045-4c96-977b-20ebcff41e4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f00155-a9ef-4fd4-a288-5373667a804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5CB0CF-9149-44F0-AF1A-C90E35416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6c473-4045-4c96-977b-20ebcff41e49"/>
    <ds:schemaRef ds:uri="94f00155-a9ef-4fd4-a288-5373667a8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72845B-3A68-4A5B-BE8A-6E5A12BFB1E8}">
  <ds:schemaRefs>
    <ds:schemaRef ds:uri="http://schemas.microsoft.com/sharepoint/v3/contenttype/forms"/>
  </ds:schemaRefs>
</ds:datastoreItem>
</file>

<file path=customXml/itemProps3.xml><?xml version="1.0" encoding="utf-8"?>
<ds:datastoreItem xmlns:ds="http://schemas.openxmlformats.org/officeDocument/2006/customXml" ds:itemID="{E6586FE7-E940-48BE-AFC4-69B65C31FB9A}">
  <ds:schemaRefs>
    <ds:schemaRef ds:uri="http://schemas.microsoft.com/office/infopath/2007/PartnerControls"/>
    <ds:schemaRef ds:uri="http://purl.org/dc/elements/1.1/"/>
    <ds:schemaRef ds:uri="http://schemas.microsoft.com/office/2006/metadata/properties"/>
    <ds:schemaRef ds:uri="9666c473-4045-4c96-977b-20ebcff41e49"/>
    <ds:schemaRef ds:uri="http://purl.org/dc/terms/"/>
    <ds:schemaRef ds:uri="http://schemas.openxmlformats.org/package/2006/metadata/core-properties"/>
    <ds:schemaRef ds:uri="http://schemas.microsoft.com/office/2006/documentManagement/types"/>
    <ds:schemaRef ds:uri="94f00155-a9ef-4fd4-a288-5373667a804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1782</TotalTime>
  <Words>1050</Words>
  <Application>Microsoft Office PowerPoint</Application>
  <PresentationFormat>Widescreen</PresentationFormat>
  <Paragraphs>151</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Cambria</vt:lpstr>
      <vt:lpstr>Candara</vt:lpstr>
      <vt:lpstr>Office Theme</vt:lpstr>
      <vt:lpstr>PowerPoint Presentation</vt:lpstr>
      <vt:lpstr>Agenda</vt:lpstr>
      <vt:lpstr>MERC Alternative High School:  Who We Are</vt:lpstr>
      <vt:lpstr>Who We Are</vt:lpstr>
      <vt:lpstr>Our School Improvement Plan</vt:lpstr>
      <vt:lpstr>PowerPoint Presentation</vt:lpstr>
      <vt:lpstr>Our School Improvement Plan</vt:lpstr>
      <vt:lpstr>Our School Improvement Plan</vt:lpstr>
      <vt:lpstr>Our School Improvement Plan</vt:lpstr>
      <vt:lpstr>How We Measure Student Progress</vt:lpstr>
      <vt:lpstr>PowerPoint Presentation</vt:lpstr>
      <vt:lpstr>Title I</vt:lpstr>
      <vt:lpstr>What is Title I?</vt:lpstr>
      <vt:lpstr>PowerPoint Presentation</vt:lpstr>
      <vt:lpstr>PowerPoint Presentation</vt:lpstr>
      <vt:lpstr>Opportunities for Families to be Involved!</vt:lpstr>
      <vt:lpstr>School Staff Information</vt:lpstr>
      <vt:lpstr>We appreciate you!</vt:lpstr>
    </vt:vector>
  </TitlesOfParts>
  <Company>Minneapolis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McNamara</dc:creator>
  <cp:lastModifiedBy>Sara Zahn</cp:lastModifiedBy>
  <cp:revision>57</cp:revision>
  <cp:lastPrinted>2018-08-23T14:41:46Z</cp:lastPrinted>
  <dcterms:created xsi:type="dcterms:W3CDTF">2017-10-26T21:37:56Z</dcterms:created>
  <dcterms:modified xsi:type="dcterms:W3CDTF">2020-12-03T20:38:09Z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0x01010066EDAE37931BD4429038D6EB1408B511</vt:lpwstr>
  </property>
</Properties>
</file>